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80" r:id="rId20"/>
    <p:sldId id="281" r:id="rId21"/>
    <p:sldId id="282" r:id="rId22"/>
    <p:sldId id="273" r:id="rId23"/>
    <p:sldId id="274" r:id="rId24"/>
    <p:sldId id="275" r:id="rId25"/>
    <p:sldId id="276" r:id="rId26"/>
    <p:sldId id="277" r:id="rId27"/>
    <p:sldId id="278" r:id="rId28"/>
    <p:sldId id="279" r:id="rId29"/>
    <p:sldId id="283" r:id="rId30"/>
    <p:sldId id="284" r:id="rId31"/>
    <p:sldId id="285" r:id="rId32"/>
    <p:sldId id="286" r:id="rId33"/>
    <p:sldId id="287" r:id="rId34"/>
    <p:sldId id="288" r:id="rId35"/>
    <p:sldId id="289" r:id="rId36"/>
    <p:sldId id="290" r:id="rId37"/>
    <p:sldId id="292" r:id="rId38"/>
    <p:sldId id="291"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323" autoAdjust="0"/>
  </p:normalViewPr>
  <p:slideViewPr>
    <p:cSldViewPr snapToGrid="0">
      <p:cViewPr varScale="1">
        <p:scale>
          <a:sx n="113" d="100"/>
          <a:sy n="113" d="100"/>
        </p:scale>
        <p:origin x="474"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8" Type="http://schemas.openxmlformats.org/officeDocument/2006/relationships/tableStyles" Target="tableStyles.xml"/><Relationship Id="rId57" Type="http://schemas.openxmlformats.org/officeDocument/2006/relationships/viewProps" Target="viewProps.xml"/><Relationship Id="rId56" Type="http://schemas.openxmlformats.org/officeDocument/2006/relationships/presProps" Target="presProps.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89640" y="3836213"/>
            <a:ext cx="9151320" cy="2038155"/>
          </a:xfrm>
          <a:noFill/>
          <a:effectLst>
            <a:outerShdw blurRad="50800" dist="38100" dir="2700000" algn="tl" rotWithShape="0">
              <a:prstClr val="black">
                <a:alpha val="40000"/>
              </a:prstClr>
            </a:outerShdw>
          </a:effectLst>
        </p:spPr>
        <p:txBody>
          <a:bodyPr>
            <a:normAutofit/>
          </a:bodyPr>
          <a:lstStyle>
            <a:lvl1pPr algn="l">
              <a:defRPr sz="4800">
                <a:solidFill>
                  <a:schemeClr val="bg1"/>
                </a:solidFill>
              </a:defRPr>
            </a:lvl1pPr>
          </a:lstStyle>
          <a:p>
            <a:r>
              <a:rPr lang="en-US" dirty="0"/>
              <a:t>Click to edit </a:t>
            </a:r>
            <a:br>
              <a:rPr lang="en-US" dirty="0"/>
            </a:br>
            <a:r>
              <a:rPr lang="en-US" dirty="0"/>
              <a:t>Master title style</a:t>
            </a:r>
            <a:endParaRPr lang="en-US" dirty="0"/>
          </a:p>
        </p:txBody>
      </p:sp>
      <p:sp>
        <p:nvSpPr>
          <p:cNvPr id="3" name="Subtitle 2"/>
          <p:cNvSpPr>
            <a:spLocks noGrp="1"/>
          </p:cNvSpPr>
          <p:nvPr>
            <p:ph type="subTitle" idx="1"/>
          </p:nvPr>
        </p:nvSpPr>
        <p:spPr>
          <a:xfrm>
            <a:off x="598621" y="5867767"/>
            <a:ext cx="9142340" cy="814427"/>
          </a:xfrm>
        </p:spPr>
        <p:txBody>
          <a:bodyPr>
            <a:normAutofit/>
          </a:bodyPr>
          <a:lstStyle>
            <a:lvl1pPr marL="0" indent="0" algn="l">
              <a:buNone/>
              <a:defRPr sz="3735" b="0" i="0">
                <a:solidFill>
                  <a:schemeClr val="accent1">
                    <a:lumMod val="40000"/>
                    <a:lumOff val="60000"/>
                  </a:schemeClr>
                </a:solidFill>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800" indent="0" algn="ctr">
              <a:buNone/>
              <a:defRPr>
                <a:solidFill>
                  <a:schemeClr val="tx1">
                    <a:tint val="75000"/>
                  </a:schemeClr>
                </a:solidFill>
              </a:defRPr>
            </a:lvl4pPr>
            <a:lvl5pPr marL="2438400" indent="0" algn="ctr">
              <a:buNone/>
              <a:defRPr>
                <a:solidFill>
                  <a:schemeClr val="tx1">
                    <a:tint val="75000"/>
                  </a:schemeClr>
                </a:solidFill>
              </a:defRPr>
            </a:lvl5pPr>
            <a:lvl6pPr marL="3048000" indent="0" algn="ctr">
              <a:buNone/>
              <a:defRPr>
                <a:solidFill>
                  <a:schemeClr val="tx1">
                    <a:tint val="75000"/>
                  </a:schemeClr>
                </a:solidFill>
              </a:defRPr>
            </a:lvl6pPr>
            <a:lvl7pPr marL="3657600" indent="0" algn="ctr">
              <a:buNone/>
              <a:defRPr>
                <a:solidFill>
                  <a:schemeClr val="tx1">
                    <a:tint val="75000"/>
                  </a:schemeClr>
                </a:solidFill>
              </a:defRPr>
            </a:lvl7pPr>
            <a:lvl8pPr marL="4267200" indent="0" algn="ctr">
              <a:buNone/>
              <a:defRPr>
                <a:solidFill>
                  <a:schemeClr val="tx1">
                    <a:tint val="75000"/>
                  </a:schemeClr>
                </a:solidFill>
              </a:defRPr>
            </a:lvl8pPr>
            <a:lvl9pPr marL="48768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89C55E3-D3FC-4261-8FED-0B63B66D18D2}" type="datetimeFigureOut">
              <a:rPr lang="sr-Latn-RS" smtClean="0"/>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07BE4466-BAEB-499B-B4BD-40776D3E4666}" type="slidenum">
              <a:rPr lang="sr-Latn-RS" smtClean="0"/>
            </a:fld>
            <a:endParaRPr lang="sr-Latn-R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9"/>
          </a:xfrm>
        </p:spPr>
        <p:txBody>
          <a:bodyPr anchor="b"/>
          <a:lstStyle>
            <a:lvl1pPr algn="l">
              <a:defRPr sz="2665" b="1"/>
            </a:lvl1pPr>
          </a:lstStyle>
          <a:p>
            <a:r>
              <a:rPr lang="en-US"/>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4265"/>
            </a:lvl1pPr>
            <a:lvl2pPr marL="609600" indent="0">
              <a:buNone/>
              <a:defRPr sz="3735"/>
            </a:lvl2pPr>
            <a:lvl3pPr marL="1219200" indent="0">
              <a:buNone/>
              <a:defRPr sz="3200"/>
            </a:lvl3pPr>
            <a:lvl4pPr marL="1828800" indent="0">
              <a:buNone/>
              <a:defRPr sz="2665"/>
            </a:lvl4pPr>
            <a:lvl5pPr marL="2438400" indent="0">
              <a:buNone/>
              <a:defRPr sz="2665"/>
            </a:lvl5pPr>
            <a:lvl6pPr marL="3048000" indent="0">
              <a:buNone/>
              <a:defRPr sz="2665"/>
            </a:lvl6pPr>
            <a:lvl7pPr marL="3657600" indent="0">
              <a:buNone/>
              <a:defRPr sz="2665"/>
            </a:lvl7pPr>
            <a:lvl8pPr marL="4267200" indent="0">
              <a:buNone/>
              <a:defRPr sz="2665"/>
            </a:lvl8pPr>
            <a:lvl9pPr marL="4876800" indent="0">
              <a:buNone/>
              <a:defRPr sz="2665"/>
            </a:lvl9pPr>
          </a:lstStyle>
          <a:p>
            <a:r>
              <a:rPr lang="en-US"/>
              <a:t>Click icon to add picture</a:t>
            </a:r>
            <a:endParaRPr lang="en-US"/>
          </a:p>
        </p:txBody>
      </p:sp>
      <p:sp>
        <p:nvSpPr>
          <p:cNvPr id="4" name="Text Placeholder 3"/>
          <p:cNvSpPr>
            <a:spLocks noGrp="1"/>
          </p:cNvSpPr>
          <p:nvPr>
            <p:ph type="body" sz="half" idx="2"/>
          </p:nvPr>
        </p:nvSpPr>
        <p:spPr>
          <a:xfrm>
            <a:off x="2389717" y="5367338"/>
            <a:ext cx="7315200" cy="804863"/>
          </a:xfrm>
        </p:spPr>
        <p:txBody>
          <a:bodyPr/>
          <a:lstStyle>
            <a:lvl1pPr marL="0" indent="0">
              <a:buNone/>
              <a:defRPr sz="1865"/>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589C55E3-D3FC-4261-8FED-0B63B66D18D2}" type="datetimeFigureOut">
              <a:rPr lang="sr-Latn-RS" smtClean="0"/>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07BE4466-BAEB-499B-B4BD-40776D3E4666}" type="slidenum">
              <a:rPr lang="sr-Latn-RS" smtClean="0"/>
            </a:fld>
            <a:endParaRPr lang="sr-Latn-R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589C55E3-D3FC-4261-8FED-0B63B66D18D2}" type="datetimeFigureOut">
              <a:rPr lang="sr-Latn-RS" smtClean="0"/>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07BE4466-BAEB-499B-B4BD-40776D3E4666}" type="slidenum">
              <a:rPr lang="sr-Latn-RS" smtClean="0"/>
            </a:fld>
            <a:endParaRPr lang="sr-Latn-R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589C55E3-D3FC-4261-8FED-0B63B66D18D2}" type="datetimeFigureOut">
              <a:rPr lang="sr-Latn-RS" smtClean="0"/>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07BE4466-BAEB-499B-B4BD-40776D3E4666}" type="slidenum">
              <a:rPr lang="sr-Latn-RS" smtClean="0"/>
            </a:fld>
            <a:endParaRPr lang="sr-Latn-RS"/>
          </a:p>
        </p:txBody>
      </p:sp>
      <p:pic>
        <p:nvPicPr>
          <p:cNvPr id="7" name="Picture 6" descr="E:\websites\free-power-point-templates\2012\logos.png"/>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077967" y="3101618"/>
            <a:ext cx="1951712" cy="702615"/>
          </a:xfrm>
          <a:prstGeom prst="rect">
            <a:avLst/>
          </a:prstGeom>
          <a:noFill/>
          <a:ln>
            <a:noFill/>
          </a:ln>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501650"/>
            <a:ext cx="10994760" cy="1025351"/>
          </a:xfrm>
        </p:spPr>
        <p:txBody>
          <a:bodyPr>
            <a:normAutofit/>
          </a:bodyPr>
          <a:lstStyle>
            <a:lvl1pPr algn="l">
              <a:defRPr sz="4800" baseline="0">
                <a:solidFill>
                  <a:schemeClr val="accent1">
                    <a:lumMod val="40000"/>
                    <a:lumOff val="60000"/>
                  </a:schemeClr>
                </a:solidFill>
                <a:effectLst>
                  <a:outerShdw blurRad="50800" dist="38100" dir="2700000" algn="tl" rotWithShape="0">
                    <a:prstClr val="black">
                      <a:alpha val="40000"/>
                    </a:prstClr>
                  </a:outerShdw>
                </a:effectLst>
              </a:defRPr>
            </a:lvl1pPr>
          </a:lstStyle>
          <a:p>
            <a:r>
              <a:rPr lang="en-US"/>
              <a:t>Click to edit Master title style</a:t>
            </a:r>
            <a:endParaRPr lang="en-US" dirty="0"/>
          </a:p>
        </p:txBody>
      </p:sp>
      <p:sp>
        <p:nvSpPr>
          <p:cNvPr id="3" name="Content Placeholder 2"/>
          <p:cNvSpPr>
            <a:spLocks noGrp="1"/>
          </p:cNvSpPr>
          <p:nvPr>
            <p:ph idx="1"/>
          </p:nvPr>
        </p:nvSpPr>
        <p:spPr>
          <a:xfrm>
            <a:off x="598621" y="1800147"/>
            <a:ext cx="10994760" cy="4556204"/>
          </a:xfrm>
        </p:spPr>
        <p:txBody>
          <a:bodyPr/>
          <a:lstStyle>
            <a:lvl1pPr algn="l">
              <a:defRPr sz="3735">
                <a:solidFill>
                  <a:schemeClr val="bg1"/>
                </a:solidFill>
              </a:defRPr>
            </a:lvl1pPr>
            <a:lvl2pPr algn="l">
              <a:defRPr>
                <a:solidFill>
                  <a:schemeClr val="bg1"/>
                </a:solidFill>
              </a:defRPr>
            </a:lvl2pPr>
            <a:lvl3pPr algn="l">
              <a:defRPr>
                <a:solidFill>
                  <a:schemeClr val="bg1"/>
                </a:solidFill>
              </a:defRPr>
            </a:lvl3pPr>
            <a:lvl4pPr algn="l">
              <a:defRPr>
                <a:solidFill>
                  <a:schemeClr val="bg1"/>
                </a:solidFill>
              </a:defRPr>
            </a:lvl4pPr>
            <a:lvl5pPr algn="l">
              <a:defRPr>
                <a:solidFill>
                  <a:schemeClr val="bg1"/>
                </a:solidFill>
              </a:defRPr>
            </a:lvl5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4" name="Date Placeholder 3"/>
          <p:cNvSpPr>
            <a:spLocks noGrp="1"/>
          </p:cNvSpPr>
          <p:nvPr>
            <p:ph type="dt" sz="half" idx="10"/>
          </p:nvPr>
        </p:nvSpPr>
        <p:spPr/>
        <p:txBody>
          <a:bodyPr/>
          <a:lstStyle/>
          <a:p>
            <a:fld id="{589C55E3-D3FC-4261-8FED-0B63B66D18D2}" type="datetimeFigureOut">
              <a:rPr lang="sr-Latn-RS" smtClean="0"/>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07BE4466-BAEB-499B-B4BD-40776D3E4666}" type="slidenum">
              <a:rPr lang="sr-Latn-RS" smtClean="0"/>
            </a:fld>
            <a:endParaRPr lang="sr-Latn-R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672760"/>
            <a:ext cx="8777173" cy="1018033"/>
          </a:xfrm>
        </p:spPr>
        <p:txBody>
          <a:bodyPr>
            <a:normAutofit/>
          </a:bodyPr>
          <a:lstStyle>
            <a:lvl1pPr algn="l">
              <a:defRPr sz="4800">
                <a:solidFill>
                  <a:srgbClr val="C00000"/>
                </a:solidFill>
                <a:effectLst>
                  <a:outerShdw blurRad="50800" dist="38100" dir="2700000" algn="tl" rotWithShape="0">
                    <a:prstClr val="black">
                      <a:alpha val="40000"/>
                    </a:prstClr>
                  </a:outerShdw>
                </a:effectLst>
              </a:defRPr>
            </a:lvl1pPr>
          </a:lstStyle>
          <a:p>
            <a:r>
              <a:rPr lang="en-US"/>
              <a:t>Click to edit Master title style</a:t>
            </a:r>
            <a:endParaRPr lang="en-US" dirty="0"/>
          </a:p>
        </p:txBody>
      </p:sp>
      <p:sp>
        <p:nvSpPr>
          <p:cNvPr id="3" name="Content Placeholder 2"/>
          <p:cNvSpPr>
            <a:spLocks noGrp="1"/>
          </p:cNvSpPr>
          <p:nvPr>
            <p:ph idx="1"/>
          </p:nvPr>
        </p:nvSpPr>
        <p:spPr>
          <a:xfrm>
            <a:off x="610709" y="1894400"/>
            <a:ext cx="8755087" cy="4458817"/>
          </a:xfrm>
        </p:spPr>
        <p:txBody>
          <a:bodyPr/>
          <a:lstStyle>
            <a:lvl1pPr>
              <a:defRPr sz="3735">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4" name="Date Placeholder 3"/>
          <p:cNvSpPr>
            <a:spLocks noGrp="1"/>
          </p:cNvSpPr>
          <p:nvPr>
            <p:ph type="dt" sz="half" idx="10"/>
          </p:nvPr>
        </p:nvSpPr>
        <p:spPr/>
        <p:txBody>
          <a:bodyPr/>
          <a:lstStyle/>
          <a:p>
            <a:fld id="{589C55E3-D3FC-4261-8FED-0B63B66D18D2}" type="datetimeFigureOut">
              <a:rPr lang="sr-Latn-RS" smtClean="0"/>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07BE4466-BAEB-499B-B4BD-40776D3E4666}" type="slidenum">
              <a:rPr lang="sr-Latn-RS" smtClean="0"/>
            </a:fld>
            <a:endParaRPr lang="sr-Latn-R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5335" b="1" cap="all"/>
            </a:lvl1pPr>
          </a:lstStyle>
          <a:p>
            <a:r>
              <a:rPr lang="en-US"/>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665">
                <a:solidFill>
                  <a:schemeClr val="tx1">
                    <a:tint val="75000"/>
                  </a:schemeClr>
                </a:solidFill>
              </a:defRPr>
            </a:lvl1pPr>
            <a:lvl2pPr marL="609600" indent="0">
              <a:buNone/>
              <a:defRPr sz="2400">
                <a:solidFill>
                  <a:schemeClr val="tx1">
                    <a:tint val="75000"/>
                  </a:schemeClr>
                </a:solidFill>
              </a:defRPr>
            </a:lvl2pPr>
            <a:lvl3pPr marL="1219200" indent="0">
              <a:buNone/>
              <a:defRPr sz="2135">
                <a:solidFill>
                  <a:schemeClr val="tx1">
                    <a:tint val="75000"/>
                  </a:schemeClr>
                </a:solidFill>
              </a:defRPr>
            </a:lvl3pPr>
            <a:lvl4pPr marL="1828800" indent="0">
              <a:buNone/>
              <a:defRPr sz="1865">
                <a:solidFill>
                  <a:schemeClr val="tx1">
                    <a:tint val="75000"/>
                  </a:schemeClr>
                </a:solidFill>
              </a:defRPr>
            </a:lvl4pPr>
            <a:lvl5pPr marL="2438400" indent="0">
              <a:buNone/>
              <a:defRPr sz="1865">
                <a:solidFill>
                  <a:schemeClr val="tx1">
                    <a:tint val="75000"/>
                  </a:schemeClr>
                </a:solidFill>
              </a:defRPr>
            </a:lvl5pPr>
            <a:lvl6pPr marL="3048000" indent="0">
              <a:buNone/>
              <a:defRPr sz="1865">
                <a:solidFill>
                  <a:schemeClr val="tx1">
                    <a:tint val="75000"/>
                  </a:schemeClr>
                </a:solidFill>
              </a:defRPr>
            </a:lvl6pPr>
            <a:lvl7pPr marL="3657600" indent="0">
              <a:buNone/>
              <a:defRPr sz="1865">
                <a:solidFill>
                  <a:schemeClr val="tx1">
                    <a:tint val="75000"/>
                  </a:schemeClr>
                </a:solidFill>
              </a:defRPr>
            </a:lvl7pPr>
            <a:lvl8pPr marL="4267200" indent="0">
              <a:buNone/>
              <a:defRPr sz="1865">
                <a:solidFill>
                  <a:schemeClr val="tx1">
                    <a:tint val="75000"/>
                  </a:schemeClr>
                </a:solidFill>
              </a:defRPr>
            </a:lvl8pPr>
            <a:lvl9pPr marL="4876800" indent="0">
              <a:buNone/>
              <a:defRPr sz="1865">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p:txBody>
          <a:bodyPr/>
          <a:lstStyle/>
          <a:p>
            <a:fld id="{589C55E3-D3FC-4261-8FED-0B63B66D18D2}" type="datetimeFigureOut">
              <a:rPr lang="sr-Latn-RS" smtClean="0"/>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07BE4466-BAEB-499B-B4BD-40776D3E4666}" type="slidenum">
              <a:rPr lang="sr-Latn-RS" smtClean="0"/>
            </a:fld>
            <a:endParaRPr lang="sr-Latn-R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3735"/>
            </a:lvl1pPr>
            <a:lvl2pPr>
              <a:defRPr sz="3200"/>
            </a:lvl2pPr>
            <a:lvl3pPr>
              <a:defRPr sz="2665"/>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3735"/>
            </a:lvl1pPr>
            <a:lvl2pPr>
              <a:defRPr sz="3200"/>
            </a:lvl2pPr>
            <a:lvl3pPr>
              <a:defRPr sz="2665"/>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Date Placeholder 4"/>
          <p:cNvSpPr>
            <a:spLocks noGrp="1"/>
          </p:cNvSpPr>
          <p:nvPr>
            <p:ph type="dt" sz="half" idx="10"/>
          </p:nvPr>
        </p:nvSpPr>
        <p:spPr/>
        <p:txBody>
          <a:bodyPr/>
          <a:lstStyle/>
          <a:p>
            <a:fld id="{589C55E3-D3FC-4261-8FED-0B63B66D18D2}" type="datetimeFigureOut">
              <a:rPr lang="sr-Latn-RS" smtClean="0"/>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07BE4466-BAEB-499B-B4BD-40776D3E4666}" type="slidenum">
              <a:rPr lang="sr-Latn-RS" smtClean="0"/>
            </a:fld>
            <a:endParaRPr lang="sr-Latn-R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25599" y="524315"/>
            <a:ext cx="10769195" cy="960893"/>
          </a:xfrm>
        </p:spPr>
        <p:txBody>
          <a:bodyPr>
            <a:normAutofit/>
          </a:bodyPr>
          <a:lstStyle>
            <a:lvl1pPr algn="l">
              <a:defRPr sz="4800" baseline="0">
                <a:solidFill>
                  <a:schemeClr val="accent1">
                    <a:lumMod val="40000"/>
                    <a:lumOff val="60000"/>
                  </a:schemeClr>
                </a:solidFill>
                <a:effectLst>
                  <a:outerShdw blurRad="50800" dist="38100" dir="2700000" algn="tl" rotWithShape="0">
                    <a:prstClr val="black">
                      <a:alpha val="40000"/>
                    </a:prstClr>
                  </a:outerShdw>
                </a:effectLst>
              </a:defRPr>
            </a:lvl1pPr>
          </a:lstStyle>
          <a:p>
            <a:r>
              <a:rPr lang="en-US"/>
              <a:t>Click to edit Master title style</a:t>
            </a:r>
            <a:endParaRPr lang="en-US" dirty="0"/>
          </a:p>
        </p:txBody>
      </p:sp>
      <p:sp>
        <p:nvSpPr>
          <p:cNvPr id="3" name="Text Placeholder 2"/>
          <p:cNvSpPr>
            <a:spLocks noGrp="1"/>
          </p:cNvSpPr>
          <p:nvPr>
            <p:ph type="body" idx="1"/>
          </p:nvPr>
        </p:nvSpPr>
        <p:spPr>
          <a:xfrm>
            <a:off x="723279" y="2188317"/>
            <a:ext cx="5386917" cy="639763"/>
          </a:xfrm>
        </p:spPr>
        <p:txBody>
          <a:bodyPr anchor="b"/>
          <a:lstStyle>
            <a:lvl1pPr marL="0" indent="0" algn="ctr">
              <a:buNone/>
              <a:defRPr sz="3200" b="1">
                <a:solidFill>
                  <a:schemeClr val="bg1"/>
                </a:solidFill>
              </a:defRPr>
            </a:lvl1pPr>
            <a:lvl2pPr marL="609600" indent="0">
              <a:buNone/>
              <a:defRPr sz="2665" b="1"/>
            </a:lvl2pPr>
            <a:lvl3pPr marL="1219200" indent="0">
              <a:buNone/>
              <a:defRPr sz="2400" b="1"/>
            </a:lvl3pPr>
            <a:lvl4pPr marL="1828800" indent="0">
              <a:buNone/>
              <a:defRPr sz="2135" b="1"/>
            </a:lvl4pPr>
            <a:lvl5pPr marL="2438400" indent="0">
              <a:buNone/>
              <a:defRPr sz="2135" b="1"/>
            </a:lvl5pPr>
            <a:lvl6pPr marL="3048000" indent="0">
              <a:buNone/>
              <a:defRPr sz="2135" b="1"/>
            </a:lvl6pPr>
            <a:lvl7pPr marL="3657600" indent="0">
              <a:buNone/>
              <a:defRPr sz="2135" b="1"/>
            </a:lvl7pPr>
            <a:lvl8pPr marL="4267200" indent="0">
              <a:buNone/>
              <a:defRPr sz="2135" b="1"/>
            </a:lvl8pPr>
            <a:lvl9pPr marL="4876800" indent="0">
              <a:buNone/>
              <a:defRPr sz="2135" b="1"/>
            </a:lvl9pPr>
          </a:lstStyle>
          <a:p>
            <a:pPr lvl="0"/>
            <a:r>
              <a:rPr lang="en-US"/>
              <a:t>Click to edit Master text styles</a:t>
            </a:r>
            <a:endParaRPr lang="en-US"/>
          </a:p>
        </p:txBody>
      </p:sp>
      <p:sp>
        <p:nvSpPr>
          <p:cNvPr id="4" name="Content Placeholder 3"/>
          <p:cNvSpPr>
            <a:spLocks noGrp="1"/>
          </p:cNvSpPr>
          <p:nvPr>
            <p:ph sz="half" idx="2"/>
          </p:nvPr>
        </p:nvSpPr>
        <p:spPr>
          <a:xfrm>
            <a:off x="723279" y="2818180"/>
            <a:ext cx="5386917" cy="3035059"/>
          </a:xfrm>
        </p:spPr>
        <p:txBody>
          <a:bodyPr/>
          <a:lstStyle>
            <a:lvl1pPr algn="ctr">
              <a:defRPr sz="3200">
                <a:solidFill>
                  <a:schemeClr val="bg1"/>
                </a:solidFill>
              </a:defRPr>
            </a:lvl1pPr>
            <a:lvl2pPr algn="ctr">
              <a:defRPr sz="2665">
                <a:solidFill>
                  <a:schemeClr val="bg1"/>
                </a:solidFill>
              </a:defRPr>
            </a:lvl2pPr>
            <a:lvl3pPr algn="ctr">
              <a:defRPr sz="2400">
                <a:solidFill>
                  <a:schemeClr val="bg1"/>
                </a:solidFill>
              </a:defRPr>
            </a:lvl3pPr>
            <a:lvl4pPr algn="ctr">
              <a:defRPr sz="2135">
                <a:solidFill>
                  <a:schemeClr val="bg1"/>
                </a:solidFill>
              </a:defRPr>
            </a:lvl4pPr>
            <a:lvl5pPr algn="ctr">
              <a:defRPr sz="2135">
                <a:solidFill>
                  <a:schemeClr val="bg1"/>
                </a:solidFill>
              </a:defRPr>
            </a:lvl5pPr>
            <a:lvl6pPr>
              <a:defRPr sz="2135"/>
            </a:lvl6pPr>
            <a:lvl7pPr>
              <a:defRPr sz="2135"/>
            </a:lvl7pPr>
            <a:lvl8pPr>
              <a:defRPr sz="2135"/>
            </a:lvl8pPr>
            <a:lvl9pPr>
              <a:defRPr sz="2135"/>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5" name="Text Placeholder 4"/>
          <p:cNvSpPr>
            <a:spLocks noGrp="1"/>
          </p:cNvSpPr>
          <p:nvPr>
            <p:ph type="body" sz="quarter" idx="3"/>
          </p:nvPr>
        </p:nvSpPr>
        <p:spPr>
          <a:xfrm>
            <a:off x="6103441" y="2188317"/>
            <a:ext cx="5389033" cy="639763"/>
          </a:xfrm>
        </p:spPr>
        <p:txBody>
          <a:bodyPr anchor="b"/>
          <a:lstStyle>
            <a:lvl1pPr marL="0" indent="0" algn="ctr">
              <a:buNone/>
              <a:defRPr sz="3200" b="1">
                <a:solidFill>
                  <a:schemeClr val="bg1"/>
                </a:solidFill>
              </a:defRPr>
            </a:lvl1pPr>
            <a:lvl2pPr marL="609600" indent="0">
              <a:buNone/>
              <a:defRPr sz="2665" b="1"/>
            </a:lvl2pPr>
            <a:lvl3pPr marL="1219200" indent="0">
              <a:buNone/>
              <a:defRPr sz="2400" b="1"/>
            </a:lvl3pPr>
            <a:lvl4pPr marL="1828800" indent="0">
              <a:buNone/>
              <a:defRPr sz="2135" b="1"/>
            </a:lvl4pPr>
            <a:lvl5pPr marL="2438400" indent="0">
              <a:buNone/>
              <a:defRPr sz="2135" b="1"/>
            </a:lvl5pPr>
            <a:lvl6pPr marL="3048000" indent="0">
              <a:buNone/>
              <a:defRPr sz="2135" b="1"/>
            </a:lvl6pPr>
            <a:lvl7pPr marL="3657600" indent="0">
              <a:buNone/>
              <a:defRPr sz="2135" b="1"/>
            </a:lvl7pPr>
            <a:lvl8pPr marL="4267200" indent="0">
              <a:buNone/>
              <a:defRPr sz="2135" b="1"/>
            </a:lvl8pPr>
            <a:lvl9pPr marL="4876800" indent="0">
              <a:buNone/>
              <a:defRPr sz="2135" b="1"/>
            </a:lvl9pPr>
          </a:lstStyle>
          <a:p>
            <a:pPr lvl="0"/>
            <a:r>
              <a:rPr lang="en-US"/>
              <a:t>Click to edit Master text styles</a:t>
            </a:r>
            <a:endParaRPr lang="en-US"/>
          </a:p>
        </p:txBody>
      </p:sp>
      <p:sp>
        <p:nvSpPr>
          <p:cNvPr id="6" name="Content Placeholder 5"/>
          <p:cNvSpPr>
            <a:spLocks noGrp="1"/>
          </p:cNvSpPr>
          <p:nvPr>
            <p:ph sz="quarter" idx="4"/>
          </p:nvPr>
        </p:nvSpPr>
        <p:spPr>
          <a:xfrm>
            <a:off x="6103441" y="2818180"/>
            <a:ext cx="5389033" cy="3035059"/>
          </a:xfrm>
        </p:spPr>
        <p:txBody>
          <a:bodyPr/>
          <a:lstStyle>
            <a:lvl1pPr algn="ctr">
              <a:defRPr sz="3200">
                <a:solidFill>
                  <a:schemeClr val="bg1"/>
                </a:solidFill>
              </a:defRPr>
            </a:lvl1pPr>
            <a:lvl2pPr algn="ctr">
              <a:defRPr sz="2665">
                <a:solidFill>
                  <a:schemeClr val="bg1"/>
                </a:solidFill>
              </a:defRPr>
            </a:lvl2pPr>
            <a:lvl3pPr algn="ctr">
              <a:defRPr sz="2400">
                <a:solidFill>
                  <a:schemeClr val="bg1"/>
                </a:solidFill>
              </a:defRPr>
            </a:lvl3pPr>
            <a:lvl4pPr algn="ctr">
              <a:defRPr sz="2135">
                <a:solidFill>
                  <a:schemeClr val="bg1"/>
                </a:solidFill>
              </a:defRPr>
            </a:lvl4pPr>
            <a:lvl5pPr algn="ctr">
              <a:defRPr sz="2135">
                <a:solidFill>
                  <a:schemeClr val="bg1"/>
                </a:solidFill>
              </a:defRPr>
            </a:lvl5pPr>
            <a:lvl6pPr>
              <a:defRPr sz="2135"/>
            </a:lvl6pPr>
            <a:lvl7pPr>
              <a:defRPr sz="2135"/>
            </a:lvl7pPr>
            <a:lvl8pPr>
              <a:defRPr sz="2135"/>
            </a:lvl8pPr>
            <a:lvl9pPr>
              <a:defRPr sz="2135"/>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7" name="Date Placeholder 6"/>
          <p:cNvSpPr>
            <a:spLocks noGrp="1"/>
          </p:cNvSpPr>
          <p:nvPr>
            <p:ph type="dt" sz="half" idx="10"/>
          </p:nvPr>
        </p:nvSpPr>
        <p:spPr/>
        <p:txBody>
          <a:bodyPr/>
          <a:lstStyle/>
          <a:p>
            <a:fld id="{589C55E3-D3FC-4261-8FED-0B63B66D18D2}" type="datetimeFigureOut">
              <a:rPr lang="sr-Latn-RS" smtClean="0"/>
            </a:fld>
            <a:endParaRPr lang="sr-Latn-RS"/>
          </a:p>
        </p:txBody>
      </p:sp>
      <p:sp>
        <p:nvSpPr>
          <p:cNvPr id="8" name="Footer Placeholder 7"/>
          <p:cNvSpPr>
            <a:spLocks noGrp="1"/>
          </p:cNvSpPr>
          <p:nvPr>
            <p:ph type="ftr" sz="quarter" idx="11"/>
          </p:nvPr>
        </p:nvSpPr>
        <p:spPr/>
        <p:txBody>
          <a:bodyPr/>
          <a:lstStyle/>
          <a:p>
            <a:endParaRPr lang="sr-Latn-RS"/>
          </a:p>
        </p:txBody>
      </p:sp>
      <p:sp>
        <p:nvSpPr>
          <p:cNvPr id="9" name="Slide Number Placeholder 8"/>
          <p:cNvSpPr>
            <a:spLocks noGrp="1"/>
          </p:cNvSpPr>
          <p:nvPr>
            <p:ph type="sldNum" sz="quarter" idx="12"/>
          </p:nvPr>
        </p:nvSpPr>
        <p:spPr/>
        <p:txBody>
          <a:bodyPr/>
          <a:lstStyle/>
          <a:p>
            <a:fld id="{07BE4466-BAEB-499B-B4BD-40776D3E4666}" type="slidenum">
              <a:rPr lang="sr-Latn-RS" smtClean="0"/>
            </a:fld>
            <a:endParaRPr lang="sr-Latn-R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Date Placeholder 2"/>
          <p:cNvSpPr>
            <a:spLocks noGrp="1"/>
          </p:cNvSpPr>
          <p:nvPr>
            <p:ph type="dt" sz="half" idx="10"/>
          </p:nvPr>
        </p:nvSpPr>
        <p:spPr/>
        <p:txBody>
          <a:bodyPr/>
          <a:lstStyle/>
          <a:p>
            <a:fld id="{589C55E3-D3FC-4261-8FED-0B63B66D18D2}" type="datetimeFigureOut">
              <a:rPr lang="sr-Latn-RS" smtClean="0"/>
            </a:fld>
            <a:endParaRPr lang="sr-Latn-RS"/>
          </a:p>
        </p:txBody>
      </p:sp>
      <p:sp>
        <p:nvSpPr>
          <p:cNvPr id="4" name="Footer Placeholder 3"/>
          <p:cNvSpPr>
            <a:spLocks noGrp="1"/>
          </p:cNvSpPr>
          <p:nvPr>
            <p:ph type="ftr" sz="quarter" idx="11"/>
          </p:nvPr>
        </p:nvSpPr>
        <p:spPr/>
        <p:txBody>
          <a:bodyPr/>
          <a:lstStyle/>
          <a:p>
            <a:endParaRPr lang="sr-Latn-RS"/>
          </a:p>
        </p:txBody>
      </p:sp>
      <p:sp>
        <p:nvSpPr>
          <p:cNvPr id="5" name="Slide Number Placeholder 4"/>
          <p:cNvSpPr>
            <a:spLocks noGrp="1"/>
          </p:cNvSpPr>
          <p:nvPr>
            <p:ph type="sldNum" sz="quarter" idx="12"/>
          </p:nvPr>
        </p:nvSpPr>
        <p:spPr/>
        <p:txBody>
          <a:bodyPr/>
          <a:lstStyle/>
          <a:p>
            <a:fld id="{07BE4466-BAEB-499B-B4BD-40776D3E4666}" type="slidenum">
              <a:rPr lang="sr-Latn-RS" smtClean="0"/>
            </a:fld>
            <a:endParaRPr lang="sr-Latn-R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9C55E3-D3FC-4261-8FED-0B63B66D18D2}" type="datetimeFigureOut">
              <a:rPr lang="sr-Latn-RS" smtClean="0"/>
            </a:fld>
            <a:endParaRPr lang="sr-Latn-RS"/>
          </a:p>
        </p:txBody>
      </p:sp>
      <p:sp>
        <p:nvSpPr>
          <p:cNvPr id="3" name="Footer Placeholder 2"/>
          <p:cNvSpPr>
            <a:spLocks noGrp="1"/>
          </p:cNvSpPr>
          <p:nvPr>
            <p:ph type="ftr" sz="quarter" idx="11"/>
          </p:nvPr>
        </p:nvSpPr>
        <p:spPr/>
        <p:txBody>
          <a:bodyPr/>
          <a:lstStyle/>
          <a:p>
            <a:endParaRPr lang="sr-Latn-RS"/>
          </a:p>
        </p:txBody>
      </p:sp>
      <p:sp>
        <p:nvSpPr>
          <p:cNvPr id="4" name="Slide Number Placeholder 3"/>
          <p:cNvSpPr>
            <a:spLocks noGrp="1"/>
          </p:cNvSpPr>
          <p:nvPr>
            <p:ph type="sldNum" sz="quarter" idx="12"/>
          </p:nvPr>
        </p:nvSpPr>
        <p:spPr/>
        <p:txBody>
          <a:bodyPr/>
          <a:lstStyle/>
          <a:p>
            <a:fld id="{07BE4466-BAEB-499B-B4BD-40776D3E4666}" type="slidenum">
              <a:rPr lang="sr-Latn-RS" smtClean="0"/>
            </a:fld>
            <a:endParaRPr lang="sr-Latn-R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49"/>
            <a:ext cx="4011084" cy="1162051"/>
          </a:xfrm>
        </p:spPr>
        <p:txBody>
          <a:bodyPr anchor="b"/>
          <a:lstStyle>
            <a:lvl1pPr algn="l">
              <a:defRPr sz="2665" b="1"/>
            </a:lvl1pPr>
          </a:lstStyle>
          <a:p>
            <a:r>
              <a:rPr lang="en-US"/>
              <a:t>Click to edit Master title style</a:t>
            </a:r>
            <a:endParaRPr lang="en-US"/>
          </a:p>
        </p:txBody>
      </p:sp>
      <p:sp>
        <p:nvSpPr>
          <p:cNvPr id="3" name="Content Placeholder 2"/>
          <p:cNvSpPr>
            <a:spLocks noGrp="1"/>
          </p:cNvSpPr>
          <p:nvPr>
            <p:ph idx="1"/>
          </p:nvPr>
        </p:nvSpPr>
        <p:spPr>
          <a:xfrm>
            <a:off x="4766733" y="273052"/>
            <a:ext cx="6815667" cy="5853113"/>
          </a:xfrm>
        </p:spPr>
        <p:txBody>
          <a:bodyPr/>
          <a:lstStyle>
            <a:lvl1pPr>
              <a:defRPr sz="4265"/>
            </a:lvl1pPr>
            <a:lvl2pPr>
              <a:defRPr sz="3735"/>
            </a:lvl2pPr>
            <a:lvl3pPr>
              <a:defRPr sz="3200"/>
            </a:lvl3pPr>
            <a:lvl4pPr>
              <a:defRPr sz="2665"/>
            </a:lvl4pPr>
            <a:lvl5pPr>
              <a:defRPr sz="2665"/>
            </a:lvl5pPr>
            <a:lvl6pPr>
              <a:defRPr sz="2665"/>
            </a:lvl6pPr>
            <a:lvl7pPr>
              <a:defRPr sz="2665"/>
            </a:lvl7pPr>
            <a:lvl8pPr>
              <a:defRPr sz="2665"/>
            </a:lvl8pPr>
            <a:lvl9pPr>
              <a:defRPr sz="2665"/>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Text Placeholder 3"/>
          <p:cNvSpPr>
            <a:spLocks noGrp="1"/>
          </p:cNvSpPr>
          <p:nvPr>
            <p:ph type="body" sz="half" idx="2"/>
          </p:nvPr>
        </p:nvSpPr>
        <p:spPr>
          <a:xfrm>
            <a:off x="609602" y="1435102"/>
            <a:ext cx="4011084" cy="4691063"/>
          </a:xfrm>
        </p:spPr>
        <p:txBody>
          <a:bodyPr/>
          <a:lstStyle>
            <a:lvl1pPr marL="0" indent="0">
              <a:buNone/>
              <a:defRPr sz="1865"/>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589C55E3-D3FC-4261-8FED-0B63B66D18D2}" type="datetimeFigureOut">
              <a:rPr lang="sr-Latn-RS" smtClean="0"/>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07BE4466-BAEB-499B-B4BD-40776D3E4666}" type="slidenum">
              <a:rPr lang="sr-Latn-RS" smtClean="0"/>
            </a:fld>
            <a:endParaRPr lang="sr-Latn-R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4.jpe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US"/>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589C55E3-D3FC-4261-8FED-0B63B66D18D2}" type="datetimeFigureOut">
              <a:rPr lang="sr-Latn-RS" smtClean="0"/>
            </a:fld>
            <a:endParaRPr lang="sr-Latn-R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sr-Latn-R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07BE4466-BAEB-499B-B4BD-40776D3E4666}" type="slidenum">
              <a:rPr lang="sr-Latn-RS" smtClean="0"/>
            </a:fld>
            <a:endParaRPr lang="sr-Latn-RS"/>
          </a:p>
        </p:txBody>
      </p:sp>
      <p:sp>
        <p:nvSpPr>
          <p:cNvPr id="7" name="TextBox 6"/>
          <p:cNvSpPr txBox="1"/>
          <p:nvPr/>
        </p:nvSpPr>
        <p:spPr>
          <a:xfrm>
            <a:off x="-12200" y="6951663"/>
            <a:ext cx="11186167" cy="666977"/>
          </a:xfrm>
          <a:prstGeom prst="rect">
            <a:avLst/>
          </a:prstGeom>
          <a:noFill/>
        </p:spPr>
        <p:txBody>
          <a:bodyPr wrap="square" rtlCol="0">
            <a:spAutoFit/>
          </a:bodyPr>
          <a:lstStyle/>
          <a:p>
            <a:r>
              <a:rPr lang="en-US" sz="1865" dirty="0">
                <a:solidFill>
                  <a:schemeClr val="bg1">
                    <a:lumMod val="65000"/>
                  </a:schemeClr>
                </a:solidFill>
              </a:rPr>
              <a:t>This presentation uses a free template provided by FPPT.com</a:t>
            </a:r>
            <a:endParaRPr lang="en-US" sz="1865" dirty="0">
              <a:solidFill>
                <a:schemeClr val="bg1">
                  <a:lumMod val="65000"/>
                </a:schemeClr>
              </a:solidFill>
            </a:endParaRPr>
          </a:p>
          <a:p>
            <a:r>
              <a:rPr lang="en-US" sz="1865" dirty="0">
                <a:solidFill>
                  <a:schemeClr val="bg1">
                    <a:lumMod val="65000"/>
                  </a:schemeClr>
                </a:solidFill>
              </a:rPr>
              <a:t>www.free-power-point-templates.com</a:t>
            </a:r>
            <a:endParaRPr lang="en-US" sz="1865" dirty="0">
              <a:solidFill>
                <a:schemeClr val="bg1">
                  <a:lumMod val="65000"/>
                </a:scheme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1219200"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9200" rtl="0" eaLnBrk="1" latinLnBrk="0" hangingPunct="1">
        <a:spcBef>
          <a:spcPct val="2000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p:bodyStyle>
    <p:otherStyle>
      <a:defPPr>
        <a:defRPr lang="en-US"/>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8400" algn="l" defTabSz="1219200" rtl="0" eaLnBrk="1" latinLnBrk="0" hangingPunct="1">
        <a:defRPr sz="2400" kern="1200">
          <a:solidFill>
            <a:schemeClr val="tx1"/>
          </a:solidFill>
          <a:latin typeface="+mn-lt"/>
          <a:ea typeface="+mn-ea"/>
          <a:cs typeface="+mn-cs"/>
        </a:defRPr>
      </a:lvl5pPr>
      <a:lvl6pPr marL="3048000" algn="l" defTabSz="1219200" rtl="0" eaLnBrk="1" latinLnBrk="0" hangingPunct="1">
        <a:defRPr sz="2400" kern="1200">
          <a:solidFill>
            <a:schemeClr val="tx1"/>
          </a:solidFill>
          <a:latin typeface="+mn-lt"/>
          <a:ea typeface="+mn-ea"/>
          <a:cs typeface="+mn-cs"/>
        </a:defRPr>
      </a:lvl6pPr>
      <a:lvl7pPr marL="3657600" algn="l" defTabSz="1219200" rtl="0" eaLnBrk="1" latinLnBrk="0" hangingPunct="1">
        <a:defRPr sz="2400" kern="1200">
          <a:solidFill>
            <a:schemeClr val="tx1"/>
          </a:solidFill>
          <a:latin typeface="+mn-lt"/>
          <a:ea typeface="+mn-ea"/>
          <a:cs typeface="+mn-cs"/>
        </a:defRPr>
      </a:lvl7pPr>
      <a:lvl8pPr marL="4267200" algn="l" defTabSz="1219200" rtl="0" eaLnBrk="1" latinLnBrk="0" hangingPunct="1">
        <a:defRPr sz="2400" kern="1200">
          <a:solidFill>
            <a:schemeClr val="tx1"/>
          </a:solidFill>
          <a:latin typeface="+mn-lt"/>
          <a:ea typeface="+mn-ea"/>
          <a:cs typeface="+mn-cs"/>
        </a:defRPr>
      </a:lvl8pPr>
      <a:lvl9pPr marL="4876800"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15.png"/><Relationship Id="rId1" Type="http://schemas.openxmlformats.org/officeDocument/2006/relationships/image" Target="../media/image14.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6.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9.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0.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0.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0.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1.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4.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6.png"/></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6.png"/></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6.png"/></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6.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7.png"/><Relationship Id="rId1" Type="http://schemas.openxmlformats.org/officeDocument/2006/relationships/image" Target="../media/image6.png"/></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6.png"/></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6.png"/></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7.png"/></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7.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8.png"/></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9.png"/></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0.png"/></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1.png"/></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33.png"/><Relationship Id="rId1" Type="http://schemas.openxmlformats.org/officeDocument/2006/relationships/image" Target="../media/image32.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8.png"/></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4.png"/></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4.png"/></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4.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89640" y="3836213"/>
            <a:ext cx="4923654" cy="2038155"/>
          </a:xfrm>
        </p:spPr>
        <p:txBody>
          <a:bodyPr>
            <a:normAutofit/>
          </a:bodyPr>
          <a:lstStyle/>
          <a:p>
            <a:r>
              <a:rPr lang="sr-Latn-RS" sz="3600" dirty="0">
                <a:solidFill>
                  <a:schemeClr val="accent1">
                    <a:lumMod val="40000"/>
                    <a:lumOff val="60000"/>
                  </a:schemeClr>
                </a:solidFill>
                <a:effectLst/>
                <a:latin typeface="Calibri" panose="020F0502020204030204" pitchFamily="34" charset="0"/>
                <a:ea typeface="Calibri" panose="020F0502020204030204" pitchFamily="34" charset="0"/>
                <a:cs typeface="Times New Roman" panose="02020603050405020304" pitchFamily="18" charset="0"/>
              </a:rPr>
              <a:t>AMINO ACIDS AND </a:t>
            </a:r>
            <a:r>
              <a:rPr lang="en-US" sz="3600" dirty="0">
                <a:solidFill>
                  <a:schemeClr val="accent1">
                    <a:lumMod val="40000"/>
                    <a:lumOff val="60000"/>
                  </a:schemeClr>
                </a:solidFill>
                <a:effectLst/>
                <a:latin typeface="Calibri" panose="020F0502020204030204" pitchFamily="34" charset="0"/>
                <a:ea typeface="Calibri" panose="020F0502020204030204" pitchFamily="34" charset="0"/>
                <a:cs typeface="Times New Roman" panose="02020603050405020304" pitchFamily="18" charset="0"/>
              </a:rPr>
              <a:t>PROTEIN</a:t>
            </a:r>
            <a:r>
              <a:rPr lang="sr-Latn-RS" sz="3600" dirty="0">
                <a:solidFill>
                  <a:schemeClr val="accent1">
                    <a:lumMod val="40000"/>
                    <a:lumOff val="60000"/>
                  </a:schemeClr>
                </a:solidFill>
                <a:effectLst/>
                <a:latin typeface="Calibri" panose="020F0502020204030204" pitchFamily="34" charset="0"/>
                <a:ea typeface="Calibri" panose="020F0502020204030204" pitchFamily="34" charset="0"/>
                <a:cs typeface="Times New Roman" panose="02020603050405020304" pitchFamily="18" charset="0"/>
              </a:rPr>
              <a:t> METABOLISM </a:t>
            </a:r>
            <a:endParaRPr lang="sr-Latn-RS" sz="3600" dirty="0">
              <a:solidFill>
                <a:schemeClr val="accent1">
                  <a:lumMod val="40000"/>
                  <a:lumOff val="60000"/>
                </a:schemeClr>
              </a:solidFill>
            </a:endParaRPr>
          </a:p>
        </p:txBody>
      </p:sp>
      <p:sp>
        <p:nvSpPr>
          <p:cNvPr id="3" name="Subtitle 2"/>
          <p:cNvSpPr>
            <a:spLocks noGrp="1"/>
          </p:cNvSpPr>
          <p:nvPr>
            <p:ph type="subTitle" idx="1"/>
          </p:nvPr>
        </p:nvSpPr>
        <p:spPr/>
        <p:txBody>
          <a:bodyPr>
            <a:normAutofit fontScale="40000" lnSpcReduction="20000"/>
          </a:bodyPr>
          <a:lstStyle/>
          <a:p>
            <a:r>
              <a:rPr lang="en-US" dirty="0">
                <a:solidFill>
                  <a:schemeClr val="tx1"/>
                </a:solidFill>
              </a:rPr>
              <a:t>Associate professor </a:t>
            </a:r>
            <a:endParaRPr lang="en-US" dirty="0">
              <a:solidFill>
                <a:schemeClr val="tx1"/>
              </a:solidFill>
            </a:endParaRPr>
          </a:p>
          <a:p>
            <a:r>
              <a:rPr lang="en-US" dirty="0">
                <a:solidFill>
                  <a:schemeClr val="tx1"/>
                </a:solidFill>
              </a:rPr>
              <a:t>Dr. Petar Canovic </a:t>
            </a:r>
            <a:r>
              <a:rPr lang="sr-Latn-RS" b="0" i="0" dirty="0">
                <a:solidFill>
                  <a:schemeClr val="tx1"/>
                </a:solidFill>
                <a:effectLst/>
              </a:rPr>
              <a:t>MD, Ph.D.</a:t>
            </a:r>
            <a:endParaRPr lang="en-US" b="0" i="0" dirty="0">
              <a:solidFill>
                <a:schemeClr val="tx1"/>
              </a:solidFill>
              <a:effectLst/>
            </a:endParaRPr>
          </a:p>
          <a:p>
            <a:r>
              <a:rPr lang="en-US" b="0" i="0" dirty="0">
                <a:solidFill>
                  <a:schemeClr val="tx1"/>
                </a:solidFill>
                <a:effectLst/>
              </a:rPr>
              <a:t>University of Kragujevac, Serbia, Faculty of Medical Sciences, Department of Biochemistry</a:t>
            </a:r>
            <a:endParaRPr lang="sr-Latn-RS"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8623" y="296242"/>
            <a:ext cx="8777173" cy="1018033"/>
          </a:xfrm>
        </p:spPr>
        <p:txBody>
          <a:bodyPr>
            <a:normAutofit fontScale="90000"/>
          </a:bodyPr>
          <a:lstStyle/>
          <a:p>
            <a:r>
              <a:rPr lang="en-US" dirty="0">
                <a:solidFill>
                  <a:schemeClr val="tx1"/>
                </a:solidFill>
              </a:rPr>
              <a:t>Negatively Charged (Acidic) R Groups</a:t>
            </a:r>
            <a:endParaRPr lang="sr-Latn-RS" dirty="0">
              <a:solidFill>
                <a:schemeClr val="tx1"/>
              </a:solidFill>
            </a:endParaRPr>
          </a:p>
        </p:txBody>
      </p:sp>
      <p:sp>
        <p:nvSpPr>
          <p:cNvPr id="3" name="Content Placeholder 2"/>
          <p:cNvSpPr>
            <a:spLocks noGrp="1"/>
          </p:cNvSpPr>
          <p:nvPr>
            <p:ph idx="1"/>
          </p:nvPr>
        </p:nvSpPr>
        <p:spPr>
          <a:xfrm>
            <a:off x="588623" y="1314275"/>
            <a:ext cx="8755087" cy="4458817"/>
          </a:xfrm>
        </p:spPr>
        <p:txBody>
          <a:bodyPr/>
          <a:lstStyle/>
          <a:p>
            <a:pPr algn="l"/>
            <a:r>
              <a:rPr lang="sr-Latn-RS" sz="1800" b="0" i="0" u="none" strike="noStrike" baseline="0" dirty="0">
                <a:latin typeface="Century-Light"/>
              </a:rPr>
              <a:t>The two amino acids</a:t>
            </a:r>
            <a:r>
              <a:rPr lang="en-US" sz="1800" b="0" i="0" u="none" strike="noStrike" baseline="0" dirty="0">
                <a:latin typeface="Century-Light"/>
              </a:rPr>
              <a:t> having R groups with a net negative charge at pH 7.0 are </a:t>
            </a:r>
            <a:r>
              <a:rPr lang="en-US" sz="1800" b="1" i="0" u="none" strike="noStrike" baseline="0" dirty="0">
                <a:solidFill>
                  <a:srgbClr val="FF0000"/>
                </a:solidFill>
                <a:latin typeface="Century-Bold"/>
              </a:rPr>
              <a:t>aspartate </a:t>
            </a:r>
            <a:r>
              <a:rPr lang="en-US" sz="1800" b="0" i="0" u="none" strike="noStrike" baseline="0" dirty="0">
                <a:solidFill>
                  <a:srgbClr val="FF0000"/>
                </a:solidFill>
                <a:latin typeface="Century-Light"/>
              </a:rPr>
              <a:t>and </a:t>
            </a:r>
            <a:r>
              <a:rPr lang="en-US" sz="1800" b="1" i="0" u="none" strike="noStrike" baseline="0" dirty="0">
                <a:solidFill>
                  <a:srgbClr val="FF0000"/>
                </a:solidFill>
                <a:latin typeface="Century-Bold"/>
              </a:rPr>
              <a:t>glutamate</a:t>
            </a:r>
            <a:r>
              <a:rPr lang="en-US" sz="1800" b="1" i="0" u="none" strike="noStrike" baseline="0" dirty="0">
                <a:latin typeface="Century-Bold"/>
              </a:rPr>
              <a:t>, </a:t>
            </a:r>
            <a:r>
              <a:rPr lang="en-US" sz="1800" b="0" i="0" u="none" strike="noStrike" baseline="0" dirty="0">
                <a:latin typeface="Century-Light"/>
              </a:rPr>
              <a:t>each of which has a second </a:t>
            </a:r>
            <a:r>
              <a:rPr lang="sr-Latn-RS" sz="1800" b="0" i="0" u="none" strike="noStrike" baseline="0" dirty="0">
                <a:latin typeface="Century-Light"/>
              </a:rPr>
              <a:t>carboxyl group</a:t>
            </a:r>
            <a:endParaRPr lang="sr-Latn-RS" dirty="0"/>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848290" y="2650067"/>
            <a:ext cx="4339910" cy="3304676"/>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9665" y="233489"/>
            <a:ext cx="8777173" cy="1018033"/>
          </a:xfrm>
        </p:spPr>
        <p:txBody>
          <a:bodyPr>
            <a:normAutofit fontScale="90000"/>
          </a:bodyPr>
          <a:lstStyle/>
          <a:p>
            <a:pPr algn="ctr"/>
            <a:r>
              <a:rPr lang="en-US" dirty="0">
                <a:solidFill>
                  <a:schemeClr val="tx1"/>
                </a:solidFill>
              </a:rPr>
              <a:t>Uncommon Amino Acids Also Have</a:t>
            </a:r>
            <a:br>
              <a:rPr lang="en-US" dirty="0">
                <a:solidFill>
                  <a:schemeClr val="tx1"/>
                </a:solidFill>
              </a:rPr>
            </a:br>
            <a:r>
              <a:rPr lang="en-US" dirty="0">
                <a:solidFill>
                  <a:schemeClr val="tx1"/>
                </a:solidFill>
              </a:rPr>
              <a:t>Important Functions</a:t>
            </a:r>
            <a:endParaRPr lang="sr-Latn-RS" dirty="0">
              <a:solidFill>
                <a:schemeClr val="tx1"/>
              </a:solidFill>
            </a:endParaRPr>
          </a:p>
        </p:txBody>
      </p:sp>
      <p:sp>
        <p:nvSpPr>
          <p:cNvPr id="3" name="Content Placeholder 2"/>
          <p:cNvSpPr>
            <a:spLocks noGrp="1"/>
          </p:cNvSpPr>
          <p:nvPr>
            <p:ph idx="1"/>
          </p:nvPr>
        </p:nvSpPr>
        <p:spPr>
          <a:xfrm>
            <a:off x="610709" y="1515036"/>
            <a:ext cx="8755087" cy="4838182"/>
          </a:xfrm>
        </p:spPr>
        <p:txBody>
          <a:bodyPr/>
          <a:lstStyle/>
          <a:p>
            <a:pPr algn="l"/>
            <a:r>
              <a:rPr lang="en-US" sz="1800" b="0" i="0" u="none" strike="noStrike" baseline="0" dirty="0">
                <a:latin typeface="Century-Light"/>
              </a:rPr>
              <a:t>Among these uncommon amino acids are </a:t>
            </a:r>
            <a:r>
              <a:rPr lang="en-US" sz="1800" b="1" i="0" u="none" strike="noStrike" baseline="0" dirty="0">
                <a:solidFill>
                  <a:srgbClr val="FF0000"/>
                </a:solidFill>
                <a:latin typeface="Century-Bold"/>
              </a:rPr>
              <a:t>4-hydroxyproline</a:t>
            </a:r>
            <a:r>
              <a:rPr lang="en-US" sz="1800" b="1" i="0" u="none" strike="noStrike" baseline="0" dirty="0">
                <a:latin typeface="Century-Bold"/>
              </a:rPr>
              <a:t>, </a:t>
            </a:r>
            <a:r>
              <a:rPr lang="en-US" sz="1800" b="0" i="0" u="none" strike="noStrike" baseline="0" dirty="0">
                <a:latin typeface="Century-Light"/>
              </a:rPr>
              <a:t>a derivative of proline, and </a:t>
            </a:r>
            <a:r>
              <a:rPr lang="sr-Latn-RS" sz="1800" b="1" i="0" u="none" strike="noStrike" baseline="0" dirty="0">
                <a:solidFill>
                  <a:srgbClr val="FF0000"/>
                </a:solidFill>
                <a:latin typeface="Century-Bold"/>
              </a:rPr>
              <a:t>5-hydroxylysine</a:t>
            </a:r>
            <a:r>
              <a:rPr lang="sr-Latn-RS" sz="1800" b="1" i="0" u="none" strike="noStrike" baseline="0" dirty="0">
                <a:latin typeface="Century-Bold"/>
              </a:rPr>
              <a:t>, </a:t>
            </a:r>
            <a:r>
              <a:rPr lang="sr-Latn-RS" sz="1800" b="0" i="0" u="none" strike="noStrike" baseline="0" dirty="0">
                <a:latin typeface="Century-Light"/>
              </a:rPr>
              <a:t>derived from lysine</a:t>
            </a:r>
            <a:endParaRPr lang="en-US" sz="1800" b="0" i="0" u="none" strike="noStrike" baseline="0" dirty="0">
              <a:latin typeface="Century-Light"/>
            </a:endParaRPr>
          </a:p>
          <a:p>
            <a:pPr algn="l"/>
            <a:r>
              <a:rPr lang="sr-Latn-RS" sz="1800" b="0" i="0" u="none" strike="noStrike" baseline="0" dirty="0">
                <a:latin typeface="Century-Light"/>
              </a:rPr>
              <a:t>Another important uncommon amino</a:t>
            </a:r>
            <a:r>
              <a:rPr lang="en-US" sz="1800" b="0" i="0" u="none" strike="noStrike" baseline="0" dirty="0">
                <a:latin typeface="Century-Light"/>
              </a:rPr>
              <a:t> acid is </a:t>
            </a:r>
            <a:r>
              <a:rPr lang="el-GR" sz="1800" b="1" i="0" u="none" strike="noStrike" baseline="0" dirty="0">
                <a:solidFill>
                  <a:srgbClr val="FF0000"/>
                </a:solidFill>
                <a:latin typeface="Calibri" panose="020F0502020204030204" pitchFamily="34" charset="0"/>
                <a:ea typeface="Calibri" panose="020F0502020204030204" pitchFamily="34" charset="0"/>
                <a:cs typeface="Calibri" panose="020F0502020204030204" pitchFamily="34" charset="0"/>
              </a:rPr>
              <a:t>γ</a:t>
            </a:r>
            <a:r>
              <a:rPr lang="en-US" sz="1800" b="1" i="0" u="none" strike="noStrike" baseline="0" dirty="0">
                <a:solidFill>
                  <a:srgbClr val="FF0000"/>
                </a:solidFill>
                <a:latin typeface="Calibri" panose="020F0502020204030204" pitchFamily="34" charset="0"/>
                <a:ea typeface="Calibri" panose="020F0502020204030204" pitchFamily="34" charset="0"/>
                <a:cs typeface="Calibri" panose="020F0502020204030204" pitchFamily="34" charset="0"/>
              </a:rPr>
              <a:t> </a:t>
            </a:r>
            <a:r>
              <a:rPr lang="en-US" sz="1800" b="1" i="0" u="none" strike="noStrike" baseline="0" dirty="0">
                <a:solidFill>
                  <a:srgbClr val="FF0000"/>
                </a:solidFill>
                <a:latin typeface="Century-Bold"/>
              </a:rPr>
              <a:t>carboxyglutamate</a:t>
            </a:r>
            <a:r>
              <a:rPr lang="en-US" sz="1800" b="1" i="0" u="none" strike="noStrike" baseline="0" dirty="0">
                <a:latin typeface="Century-Bold"/>
              </a:rPr>
              <a:t>, </a:t>
            </a:r>
            <a:r>
              <a:rPr lang="en-US" sz="1800" b="0" i="0" u="none" strike="noStrike" baseline="0" dirty="0">
                <a:latin typeface="Century-Light"/>
              </a:rPr>
              <a:t>found in the blood-clotting</a:t>
            </a:r>
            <a:r>
              <a:rPr lang="en-US" sz="1800" dirty="0">
                <a:latin typeface="Century-Light"/>
              </a:rPr>
              <a:t> </a:t>
            </a:r>
            <a:r>
              <a:rPr lang="en-US" sz="1800" b="0" i="0" u="none" strike="noStrike" baseline="0" dirty="0">
                <a:latin typeface="Century-Light"/>
              </a:rPr>
              <a:t>protein prothrombin and in certain other proteins that </a:t>
            </a:r>
            <a:r>
              <a:rPr lang="en-US" sz="1800" b="0" i="0" u="none" strike="noStrike" baseline="0" dirty="0">
                <a:solidFill>
                  <a:srgbClr val="FF0000"/>
                </a:solidFill>
                <a:latin typeface="Century-Light"/>
              </a:rPr>
              <a:t>bind Ca</a:t>
            </a:r>
            <a:r>
              <a:rPr lang="en-US" sz="1800" b="0" i="0" u="none" strike="noStrike" baseline="0" dirty="0">
                <a:solidFill>
                  <a:srgbClr val="FF0000"/>
                </a:solidFill>
                <a:latin typeface="MathematicalPi-One"/>
              </a:rPr>
              <a:t> </a:t>
            </a:r>
            <a:r>
              <a:rPr lang="en-US" sz="1800" b="0" i="0" u="none" strike="noStrike" baseline="0" dirty="0">
                <a:latin typeface="Century-Light"/>
              </a:rPr>
              <a:t>as part of their biological function</a:t>
            </a:r>
            <a:endParaRPr lang="en-US" sz="1800" b="0" i="0" u="none" strike="noStrike" baseline="0" dirty="0">
              <a:latin typeface="Century-Light"/>
            </a:endParaRPr>
          </a:p>
          <a:p>
            <a:pPr algn="l"/>
            <a:r>
              <a:rPr lang="en-US" sz="1800" b="0" i="0" u="none" strike="noStrike" baseline="0" dirty="0">
                <a:latin typeface="Century-Light"/>
              </a:rPr>
              <a:t>Some </a:t>
            </a:r>
            <a:r>
              <a:rPr lang="en-US" sz="1800" b="0" i="0" u="none" strike="noStrike" baseline="0" dirty="0">
                <a:solidFill>
                  <a:srgbClr val="FF0000"/>
                </a:solidFill>
                <a:latin typeface="Century-Light"/>
              </a:rPr>
              <a:t>300 additional amino acids </a:t>
            </a:r>
            <a:r>
              <a:rPr lang="en-US" sz="1800" b="0" i="0" u="none" strike="noStrike" baseline="0" dirty="0">
                <a:latin typeface="Century-Light"/>
              </a:rPr>
              <a:t>have been found in cells </a:t>
            </a:r>
            <a:endParaRPr lang="en-US" sz="1800" b="0" i="0" u="none" strike="noStrike" baseline="0" dirty="0">
              <a:latin typeface="Century-Light"/>
            </a:endParaRPr>
          </a:p>
          <a:p>
            <a:pPr algn="l"/>
            <a:r>
              <a:rPr lang="en-US" sz="1800" b="0" i="0" u="none" strike="noStrike" baseline="0" dirty="0">
                <a:solidFill>
                  <a:srgbClr val="FF0000"/>
                </a:solidFill>
                <a:latin typeface="Century-Light"/>
              </a:rPr>
              <a:t>They have a variety of functions but are not constituents of proteins</a:t>
            </a:r>
            <a:endParaRPr lang="en-US" sz="1800" b="0" i="0" u="none" strike="noStrike" baseline="0" dirty="0">
              <a:solidFill>
                <a:srgbClr val="FF0000"/>
              </a:solidFill>
              <a:latin typeface="Century-Light"/>
            </a:endParaRPr>
          </a:p>
          <a:p>
            <a:pPr algn="l"/>
            <a:r>
              <a:rPr lang="en-US" sz="1800" b="1" i="0" u="none" strike="noStrike" baseline="0" dirty="0">
                <a:solidFill>
                  <a:srgbClr val="FF0000"/>
                </a:solidFill>
                <a:latin typeface="Century-Bold"/>
              </a:rPr>
              <a:t>Ornithine </a:t>
            </a:r>
            <a:r>
              <a:rPr lang="en-US" sz="1800" b="0" i="0" u="none" strike="noStrike" baseline="0" dirty="0">
                <a:solidFill>
                  <a:srgbClr val="FF0000"/>
                </a:solidFill>
                <a:latin typeface="Century-Light"/>
              </a:rPr>
              <a:t>and </a:t>
            </a:r>
            <a:r>
              <a:rPr lang="en-US" sz="1800" b="1" i="0" u="none" strike="noStrike" baseline="0" dirty="0">
                <a:solidFill>
                  <a:srgbClr val="FF0000"/>
                </a:solidFill>
                <a:latin typeface="Century-Bold"/>
              </a:rPr>
              <a:t>citrulline </a:t>
            </a:r>
            <a:r>
              <a:rPr lang="en-US" sz="1800" b="0" i="0" u="none" strike="noStrike" baseline="0" dirty="0">
                <a:latin typeface="Century-Light"/>
              </a:rPr>
              <a:t>are key intermediates (metabolites) in the </a:t>
            </a:r>
            <a:r>
              <a:rPr lang="en-US" sz="1800" b="0" i="0" u="none" strike="noStrike" baseline="0" dirty="0">
                <a:solidFill>
                  <a:srgbClr val="FF0000"/>
                </a:solidFill>
                <a:latin typeface="Century-Light"/>
              </a:rPr>
              <a:t>biosynthesis of arginine and in the urea cycle</a:t>
            </a:r>
            <a:endParaRPr lang="sr-Latn-RS" dirty="0">
              <a:solidFill>
                <a:srgbClr val="FF00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5106" y="107983"/>
            <a:ext cx="8777173" cy="1018033"/>
          </a:xfrm>
        </p:spPr>
        <p:txBody>
          <a:bodyPr/>
          <a:lstStyle/>
          <a:p>
            <a:r>
              <a:rPr lang="sr-Latn-RS" dirty="0">
                <a:solidFill>
                  <a:schemeClr val="tx1"/>
                </a:solidFill>
              </a:rPr>
              <a:t>Peptides and Proteins</a:t>
            </a:r>
            <a:endParaRPr lang="sr-Latn-RS" dirty="0">
              <a:solidFill>
                <a:schemeClr val="tx1"/>
              </a:solidFill>
            </a:endParaRPr>
          </a:p>
        </p:txBody>
      </p:sp>
      <p:sp>
        <p:nvSpPr>
          <p:cNvPr id="3" name="Content Placeholder 2"/>
          <p:cNvSpPr>
            <a:spLocks noGrp="1"/>
          </p:cNvSpPr>
          <p:nvPr>
            <p:ph idx="1"/>
          </p:nvPr>
        </p:nvSpPr>
        <p:spPr>
          <a:xfrm>
            <a:off x="610709" y="1057836"/>
            <a:ext cx="8755087" cy="5295382"/>
          </a:xfrm>
        </p:spPr>
        <p:txBody>
          <a:bodyPr/>
          <a:lstStyle/>
          <a:p>
            <a:pPr algn="l"/>
            <a:r>
              <a:rPr lang="en-US" sz="1800" b="0" i="0" u="none" strike="noStrike" baseline="0" dirty="0">
                <a:latin typeface="Century-Light"/>
              </a:rPr>
              <a:t>Two amino acid molecules </a:t>
            </a:r>
            <a:r>
              <a:rPr lang="en-US" sz="1800" b="0" i="0" u="none" strike="noStrike" baseline="0" dirty="0">
                <a:solidFill>
                  <a:srgbClr val="FF0000"/>
                </a:solidFill>
                <a:latin typeface="Century-Light"/>
              </a:rPr>
              <a:t>can be covalently joined </a:t>
            </a:r>
            <a:r>
              <a:rPr lang="en-US" sz="1800" b="0" i="0" u="none" strike="noStrike" baseline="0" dirty="0">
                <a:latin typeface="Century-Light"/>
              </a:rPr>
              <a:t>through a substituted amide linkage, termed a </a:t>
            </a:r>
            <a:r>
              <a:rPr lang="en-US" sz="1800" b="1" i="0" u="none" strike="noStrike" baseline="0" dirty="0">
                <a:solidFill>
                  <a:srgbClr val="FF0000"/>
                </a:solidFill>
                <a:latin typeface="Century-Bold"/>
              </a:rPr>
              <a:t>peptide bond</a:t>
            </a:r>
            <a:r>
              <a:rPr lang="en-US" sz="1800" b="1" i="0" u="none" strike="noStrike" baseline="0" dirty="0">
                <a:latin typeface="Century-Bold"/>
              </a:rPr>
              <a:t>, </a:t>
            </a:r>
            <a:r>
              <a:rPr lang="en-US" sz="1800" b="0" i="0" u="none" strike="noStrike" baseline="0" dirty="0">
                <a:latin typeface="Century-Light"/>
              </a:rPr>
              <a:t>to yield a dipeptide</a:t>
            </a:r>
            <a:endParaRPr lang="en-US" sz="1800" b="0" i="0" u="none" strike="noStrike" baseline="0" dirty="0">
              <a:latin typeface="Century-Light"/>
            </a:endParaRPr>
          </a:p>
          <a:p>
            <a:pPr algn="l"/>
            <a:r>
              <a:rPr lang="en-US" sz="1800" b="0" i="0" u="none" strike="noStrike" baseline="0" dirty="0">
                <a:latin typeface="Century-Light"/>
              </a:rPr>
              <a:t>Three amino acids can be joined by two peptide bonds </a:t>
            </a:r>
            <a:r>
              <a:rPr lang="en-US" sz="1800" b="0" i="0" u="none" strike="noStrike" baseline="0" dirty="0">
                <a:solidFill>
                  <a:srgbClr val="FF0000"/>
                </a:solidFill>
                <a:latin typeface="Century-Light"/>
              </a:rPr>
              <a:t>to form a tripeptide</a:t>
            </a:r>
            <a:r>
              <a:rPr lang="en-US" sz="1800" b="0" i="0" u="none" strike="noStrike" baseline="0" dirty="0">
                <a:latin typeface="Century-Light"/>
              </a:rPr>
              <a:t>; similarly, amino acids can be linked to form </a:t>
            </a:r>
            <a:r>
              <a:rPr lang="en-US" sz="1800" b="0" i="0" u="none" strike="noStrike" baseline="0" dirty="0">
                <a:solidFill>
                  <a:srgbClr val="FF0000"/>
                </a:solidFill>
                <a:latin typeface="Century-Light"/>
              </a:rPr>
              <a:t>tetrapeptides</a:t>
            </a:r>
            <a:r>
              <a:rPr lang="en-US" sz="1800" b="0" i="0" u="none" strike="noStrike" baseline="0" dirty="0">
                <a:latin typeface="Century-Light"/>
              </a:rPr>
              <a:t>, </a:t>
            </a:r>
            <a:r>
              <a:rPr lang="en-US" sz="1800" b="0" i="0" u="none" strike="noStrike" baseline="0" dirty="0">
                <a:solidFill>
                  <a:srgbClr val="FF0000"/>
                </a:solidFill>
                <a:latin typeface="Century-Light"/>
              </a:rPr>
              <a:t>pentapeptides</a:t>
            </a:r>
            <a:r>
              <a:rPr lang="en-US" sz="1800" b="0" i="0" u="none" strike="noStrike" baseline="0" dirty="0">
                <a:latin typeface="Century-Light"/>
              </a:rPr>
              <a:t>, and so </a:t>
            </a:r>
            <a:r>
              <a:rPr lang="sr-Latn-RS" sz="1800" b="0" i="0" u="none" strike="noStrike" baseline="0" dirty="0">
                <a:latin typeface="Century-Light"/>
              </a:rPr>
              <a:t>forth</a:t>
            </a:r>
            <a:endParaRPr lang="en-US" sz="1800" b="0" i="0" u="none" strike="noStrike" baseline="0" dirty="0">
              <a:latin typeface="Century-Light"/>
            </a:endParaRPr>
          </a:p>
          <a:p>
            <a:pPr algn="l"/>
            <a:r>
              <a:rPr lang="en-US" sz="1800" b="0" i="0" u="none" strike="noStrike" baseline="0" dirty="0">
                <a:latin typeface="Century-Light"/>
              </a:rPr>
              <a:t>When a few amino acids are joined in this fashion, the structure is called an </a:t>
            </a:r>
            <a:r>
              <a:rPr lang="en-US" sz="1800" b="1" i="0" u="none" strike="noStrike" baseline="0" dirty="0">
                <a:solidFill>
                  <a:srgbClr val="FF0000"/>
                </a:solidFill>
                <a:latin typeface="Century-Bold"/>
              </a:rPr>
              <a:t>oligopeptide</a:t>
            </a:r>
            <a:r>
              <a:rPr lang="en-US" sz="1800" b="1" i="0" u="none" strike="noStrike" baseline="0" dirty="0">
                <a:latin typeface="Century-Bold"/>
              </a:rPr>
              <a:t>. </a:t>
            </a:r>
            <a:endParaRPr lang="en-US" sz="1800" b="1" i="0" u="none" strike="noStrike" baseline="0" dirty="0">
              <a:latin typeface="Century-Bold"/>
            </a:endParaRPr>
          </a:p>
          <a:p>
            <a:pPr algn="l"/>
            <a:r>
              <a:rPr lang="en-US" sz="1800" b="0" i="0" u="none" strike="noStrike" baseline="0" dirty="0">
                <a:latin typeface="Century-Light"/>
              </a:rPr>
              <a:t>When many amino acids are joined, the product is called a </a:t>
            </a:r>
            <a:r>
              <a:rPr lang="en-US" sz="1800" b="1" i="0" u="none" strike="noStrike" baseline="0" dirty="0">
                <a:solidFill>
                  <a:srgbClr val="FF0000"/>
                </a:solidFill>
                <a:latin typeface="Century-Bold"/>
              </a:rPr>
              <a:t>polypeptide</a:t>
            </a:r>
            <a:endParaRPr lang="en-US" sz="1800" b="1" i="0" u="none" strike="noStrike" baseline="0" dirty="0">
              <a:solidFill>
                <a:srgbClr val="FF0000"/>
              </a:solidFill>
              <a:latin typeface="Century-Bold"/>
            </a:endParaRPr>
          </a:p>
          <a:p>
            <a:pPr algn="l"/>
            <a:r>
              <a:rPr lang="en-US" sz="1800" b="0" i="0" u="none" strike="noStrike" baseline="0" dirty="0">
                <a:latin typeface="Century-Light"/>
              </a:rPr>
              <a:t>Proteins may have thousands of amino acid residues</a:t>
            </a:r>
            <a:endParaRPr lang="en-US" sz="1800" dirty="0">
              <a:latin typeface="Century-Light"/>
            </a:endParaRPr>
          </a:p>
          <a:p>
            <a:pPr algn="l"/>
            <a:r>
              <a:rPr lang="en-US" sz="1800" dirty="0">
                <a:latin typeface="Century-Light"/>
              </a:rPr>
              <a:t>M</a:t>
            </a:r>
            <a:r>
              <a:rPr lang="en-US" sz="1800" b="0" i="0" u="none" strike="noStrike" baseline="0" dirty="0">
                <a:latin typeface="Century-Light"/>
              </a:rPr>
              <a:t>olecules referred to as polypeptides generally have molecular </a:t>
            </a:r>
            <a:r>
              <a:rPr lang="en-US" sz="1800" b="0" i="0" u="none" strike="noStrike" baseline="0" dirty="0">
                <a:solidFill>
                  <a:srgbClr val="FF0000"/>
                </a:solidFill>
                <a:latin typeface="Century-Light"/>
              </a:rPr>
              <a:t>weights below 10,000</a:t>
            </a:r>
            <a:r>
              <a:rPr lang="en-US" sz="1800" b="0" i="0" u="none" strike="noStrike" baseline="0" dirty="0">
                <a:latin typeface="Century-Light"/>
              </a:rPr>
              <a:t>, and those called </a:t>
            </a:r>
            <a:r>
              <a:rPr lang="en-US" sz="1800" b="0" i="0" u="none" strike="noStrike" baseline="0" dirty="0">
                <a:solidFill>
                  <a:srgbClr val="FF0000"/>
                </a:solidFill>
                <a:latin typeface="Century-Light"/>
              </a:rPr>
              <a:t>proteins have </a:t>
            </a:r>
            <a:r>
              <a:rPr lang="sr-Latn-RS" sz="1800" b="0" i="0" u="none" strike="noStrike" baseline="0" dirty="0">
                <a:solidFill>
                  <a:srgbClr val="FF0000"/>
                </a:solidFill>
                <a:latin typeface="Century-Light"/>
              </a:rPr>
              <a:t>higher molecular weights</a:t>
            </a:r>
            <a:endParaRPr lang="en-US" sz="1800" b="0" i="0" u="none" strike="noStrike" baseline="0" dirty="0">
              <a:solidFill>
                <a:srgbClr val="FF0000"/>
              </a:solidFill>
              <a:latin typeface="Century-Light"/>
            </a:endParaRPr>
          </a:p>
          <a:p>
            <a:pPr algn="l"/>
            <a:endParaRPr lang="sr-Latn-RS" dirty="0">
              <a:solidFill>
                <a:srgbClr val="FF0000"/>
              </a:solidFill>
            </a:endParaRPr>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164403" y="4484725"/>
            <a:ext cx="2734235" cy="2152950"/>
          </a:xfrm>
          <a:prstGeom prst="rect">
            <a:avLst/>
          </a:prstGeom>
        </p:spPr>
      </p:pic>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9576" y="4484725"/>
            <a:ext cx="3905282" cy="2233226"/>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8777173" cy="1398495"/>
          </a:xfrm>
        </p:spPr>
        <p:txBody>
          <a:bodyPr>
            <a:noAutofit/>
          </a:bodyPr>
          <a:lstStyle/>
          <a:p>
            <a:pPr algn="ctr"/>
            <a:r>
              <a:rPr lang="en-US" sz="4000" dirty="0">
                <a:solidFill>
                  <a:schemeClr val="tx1"/>
                </a:solidFill>
              </a:rPr>
              <a:t>Some Proteins Contain Chemical Groups</a:t>
            </a:r>
            <a:br>
              <a:rPr lang="en-US" sz="4000" dirty="0">
                <a:solidFill>
                  <a:schemeClr val="tx1"/>
                </a:solidFill>
              </a:rPr>
            </a:br>
            <a:r>
              <a:rPr lang="en-US" sz="4000" dirty="0">
                <a:solidFill>
                  <a:schemeClr val="tx1"/>
                </a:solidFill>
              </a:rPr>
              <a:t>Other Than Amino Acids</a:t>
            </a:r>
            <a:endParaRPr lang="sr-Latn-RS" sz="4000" dirty="0">
              <a:solidFill>
                <a:schemeClr val="tx1"/>
              </a:solidFill>
            </a:endParaRPr>
          </a:p>
        </p:txBody>
      </p:sp>
      <p:sp>
        <p:nvSpPr>
          <p:cNvPr id="3" name="Content Placeholder 2"/>
          <p:cNvSpPr>
            <a:spLocks noGrp="1"/>
          </p:cNvSpPr>
          <p:nvPr>
            <p:ph idx="1"/>
          </p:nvPr>
        </p:nvSpPr>
        <p:spPr>
          <a:xfrm>
            <a:off x="610709" y="1694329"/>
            <a:ext cx="8755087" cy="4658888"/>
          </a:xfrm>
        </p:spPr>
        <p:txBody>
          <a:bodyPr/>
          <a:lstStyle/>
          <a:p>
            <a:pPr algn="l"/>
            <a:r>
              <a:rPr lang="en-US" sz="1800" dirty="0">
                <a:latin typeface="Century-Light"/>
              </a:rPr>
              <a:t>S</a:t>
            </a:r>
            <a:r>
              <a:rPr lang="sr-Latn-RS" sz="1800" b="0" i="0" u="none" strike="noStrike" baseline="0" dirty="0">
                <a:latin typeface="Century-Light"/>
              </a:rPr>
              <a:t>ome proteins</a:t>
            </a:r>
            <a:r>
              <a:rPr lang="en-US" sz="1800" b="0" i="0" u="none" strike="noStrike" baseline="0" dirty="0">
                <a:latin typeface="Century-Light"/>
              </a:rPr>
              <a:t> contain permanently associated chemical components in addition to amino acids; these are called </a:t>
            </a:r>
            <a:r>
              <a:rPr lang="en-US" sz="1800" b="1" i="0" u="none" strike="noStrike" baseline="0" dirty="0">
                <a:solidFill>
                  <a:srgbClr val="FF0000"/>
                </a:solidFill>
                <a:latin typeface="Century-Bold"/>
              </a:rPr>
              <a:t>conjugated </a:t>
            </a:r>
            <a:r>
              <a:rPr lang="sr-Latn-RS" sz="1800" b="1" i="0" u="none" strike="noStrike" baseline="0" dirty="0">
                <a:solidFill>
                  <a:srgbClr val="FF0000"/>
                </a:solidFill>
                <a:latin typeface="Century-Bold"/>
              </a:rPr>
              <a:t>prot</a:t>
            </a:r>
            <a:r>
              <a:rPr lang="en-US" sz="1800" b="1" i="0" u="none" strike="noStrike" baseline="0" dirty="0" err="1">
                <a:solidFill>
                  <a:srgbClr val="FF0000"/>
                </a:solidFill>
                <a:latin typeface="Century-Bold"/>
              </a:rPr>
              <a:t>eins</a:t>
            </a:r>
            <a:endParaRPr lang="en-US" sz="1800" b="1" i="0" u="none" strike="noStrike" baseline="0" dirty="0">
              <a:solidFill>
                <a:srgbClr val="FF0000"/>
              </a:solidFill>
              <a:latin typeface="Century-Bold"/>
            </a:endParaRPr>
          </a:p>
          <a:p>
            <a:pPr algn="l"/>
            <a:r>
              <a:rPr lang="en-US" sz="1800" b="0" i="0" u="none" strike="noStrike" baseline="0" dirty="0">
                <a:latin typeface="Century-Light"/>
              </a:rPr>
              <a:t>The non–amino acid part of a conjugated protein is usually called its </a:t>
            </a:r>
            <a:r>
              <a:rPr lang="en-US" sz="1800" b="1" i="0" u="none" strike="noStrike" baseline="0" dirty="0">
                <a:solidFill>
                  <a:srgbClr val="FF0000"/>
                </a:solidFill>
                <a:latin typeface="Century-Bold"/>
              </a:rPr>
              <a:t>prosthetic group</a:t>
            </a:r>
            <a:endParaRPr lang="en-US" sz="1800" b="1" i="0" u="none" strike="noStrike" baseline="0" dirty="0">
              <a:solidFill>
                <a:srgbClr val="FF0000"/>
              </a:solidFill>
              <a:latin typeface="Century-Bold"/>
            </a:endParaRPr>
          </a:p>
          <a:p>
            <a:pPr algn="l"/>
            <a:r>
              <a:rPr lang="sr-Latn-RS" sz="1800" b="0" i="0" u="none" strike="noStrike" baseline="0" dirty="0">
                <a:latin typeface="Century-Light"/>
              </a:rPr>
              <a:t>Conjugated</a:t>
            </a:r>
            <a:r>
              <a:rPr lang="en-US" sz="1800" b="0" i="0" u="none" strike="noStrike" baseline="0" dirty="0">
                <a:latin typeface="Century-Light"/>
              </a:rPr>
              <a:t> proteins are classified on the basis </a:t>
            </a:r>
            <a:r>
              <a:rPr lang="en-US" sz="1800" b="0" i="0" u="none" strike="noStrike" baseline="0" dirty="0">
                <a:solidFill>
                  <a:srgbClr val="C00000"/>
                </a:solidFill>
                <a:latin typeface="Century-Light"/>
              </a:rPr>
              <a:t>of the chemical nature </a:t>
            </a:r>
            <a:r>
              <a:rPr lang="sr-Latn-RS" sz="1800" b="0" i="0" u="none" strike="noStrike" baseline="0" dirty="0">
                <a:solidFill>
                  <a:srgbClr val="C00000"/>
                </a:solidFill>
                <a:latin typeface="Century-Light"/>
              </a:rPr>
              <a:t>of their prosthetic groups</a:t>
            </a:r>
            <a:endParaRPr lang="en-US" sz="1800" b="0" i="0" u="none" strike="noStrike" baseline="0" dirty="0">
              <a:solidFill>
                <a:srgbClr val="C00000"/>
              </a:solidFill>
              <a:latin typeface="Century-Light"/>
            </a:endParaRPr>
          </a:p>
          <a:p>
            <a:pPr algn="l"/>
            <a:r>
              <a:rPr lang="fr-FR" sz="1800" b="1" dirty="0" err="1">
                <a:solidFill>
                  <a:srgbClr val="C00000"/>
                </a:solidFill>
                <a:latin typeface="Century-Bold"/>
              </a:rPr>
              <a:t>L</a:t>
            </a:r>
            <a:r>
              <a:rPr lang="fr-FR" sz="1800" b="1" i="0" u="none" strike="noStrike" baseline="0" dirty="0" err="1">
                <a:solidFill>
                  <a:srgbClr val="C00000"/>
                </a:solidFill>
                <a:latin typeface="Century-Bold"/>
              </a:rPr>
              <a:t>ipoproteins</a:t>
            </a:r>
            <a:r>
              <a:rPr lang="fr-FR" sz="1800" b="1" i="0" u="none" strike="noStrike" baseline="0" dirty="0">
                <a:solidFill>
                  <a:srgbClr val="C00000"/>
                </a:solidFill>
                <a:latin typeface="Century-Bold"/>
              </a:rPr>
              <a:t> </a:t>
            </a:r>
            <a:r>
              <a:rPr lang="fr-FR" sz="1800" b="0" i="0" u="none" strike="noStrike" baseline="0" dirty="0" err="1">
                <a:latin typeface="Century-Light"/>
              </a:rPr>
              <a:t>contain</a:t>
            </a:r>
            <a:r>
              <a:rPr lang="fr-FR" sz="1800" b="0" i="0" u="none" strike="noStrike" baseline="0" dirty="0">
                <a:latin typeface="Century-Light"/>
              </a:rPr>
              <a:t> </a:t>
            </a:r>
            <a:r>
              <a:rPr lang="fr-FR" sz="1800" b="0" i="0" u="none" strike="noStrike" baseline="0" dirty="0" err="1">
                <a:latin typeface="Century-Light"/>
              </a:rPr>
              <a:t>lipids</a:t>
            </a:r>
            <a:r>
              <a:rPr lang="fr-FR" sz="1800" b="0" i="0" u="none" strike="noStrike" baseline="0" dirty="0">
                <a:latin typeface="Century-Light"/>
              </a:rPr>
              <a:t>, </a:t>
            </a:r>
            <a:r>
              <a:rPr lang="fr-FR" sz="1800" b="1" i="0" u="none" strike="noStrike" baseline="0" dirty="0" err="1">
                <a:solidFill>
                  <a:srgbClr val="C00000"/>
                </a:solidFill>
                <a:latin typeface="Century-Bold"/>
              </a:rPr>
              <a:t>glycoproteins</a:t>
            </a:r>
            <a:r>
              <a:rPr lang="fr-FR" sz="1800" b="1" i="0" u="none" strike="noStrike" baseline="0" dirty="0">
                <a:solidFill>
                  <a:srgbClr val="C00000"/>
                </a:solidFill>
                <a:latin typeface="Century-Bold"/>
              </a:rPr>
              <a:t> </a:t>
            </a:r>
            <a:r>
              <a:rPr lang="fr-FR" sz="1800" b="0" i="0" u="none" strike="noStrike" baseline="0" dirty="0" err="1">
                <a:latin typeface="Century-Light"/>
              </a:rPr>
              <a:t>contain</a:t>
            </a:r>
            <a:r>
              <a:rPr lang="fr-FR" sz="1800" dirty="0">
                <a:latin typeface="Century-Light"/>
              </a:rPr>
              <a:t> </a:t>
            </a:r>
            <a:r>
              <a:rPr lang="en-US" sz="1800" b="0" i="0" u="none" strike="noStrike" baseline="0" dirty="0">
                <a:latin typeface="Century-Light"/>
              </a:rPr>
              <a:t>sugar groups, and </a:t>
            </a:r>
            <a:r>
              <a:rPr lang="en-US" sz="1800" b="1" i="0" u="none" strike="noStrike" baseline="0" dirty="0">
                <a:solidFill>
                  <a:srgbClr val="C00000"/>
                </a:solidFill>
                <a:latin typeface="Century-Bold"/>
              </a:rPr>
              <a:t>metalloproteins</a:t>
            </a:r>
            <a:r>
              <a:rPr lang="en-US" sz="1800" b="1" i="0" u="none" strike="noStrike" baseline="0" dirty="0">
                <a:latin typeface="Century-Bold"/>
              </a:rPr>
              <a:t> </a:t>
            </a:r>
            <a:r>
              <a:rPr lang="en-US" sz="1800" b="0" i="0" u="none" strike="noStrike" baseline="0" dirty="0">
                <a:latin typeface="Century-Light"/>
              </a:rPr>
              <a:t>contain a specific </a:t>
            </a:r>
            <a:r>
              <a:rPr lang="sr-Latn-RS" sz="1800" b="0" i="0" u="none" strike="noStrike" baseline="0" dirty="0">
                <a:latin typeface="Century-Light"/>
              </a:rPr>
              <a:t>metal</a:t>
            </a:r>
            <a:endParaRPr lang="en-US" sz="1800" b="0" i="0" u="none" strike="noStrike" baseline="0" dirty="0">
              <a:latin typeface="Century-Light"/>
            </a:endParaRPr>
          </a:p>
          <a:p>
            <a:pPr algn="l"/>
            <a:r>
              <a:rPr lang="en-US" sz="1800" b="0" i="0" u="none" strike="noStrike" baseline="0" dirty="0">
                <a:latin typeface="Century-Light"/>
              </a:rPr>
              <a:t>A number of proteins contain more than one prosthetic group. Usually the prosthetic group plays an important role in the protein’s biological function.</a:t>
            </a:r>
            <a:endParaRPr lang="sr-Latn-RS" dirty="0">
              <a:solidFill>
                <a:srgbClr val="C00000"/>
              </a:solidFill>
            </a:endParaRPr>
          </a:p>
        </p:txBody>
      </p:sp>
      <p:pic>
        <p:nvPicPr>
          <p:cNvPr id="4" name="Picture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922495" y="4778188"/>
            <a:ext cx="3845859" cy="1870863"/>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solidFill>
                  <a:schemeClr val="tx1"/>
                </a:solidFill>
              </a:rPr>
              <a:t>There Are Several Levels of Protein Structure</a:t>
            </a:r>
            <a:endParaRPr lang="sr-Latn-RS" dirty="0">
              <a:solidFill>
                <a:schemeClr val="tx1"/>
              </a:solidFill>
            </a:endParaRPr>
          </a:p>
        </p:txBody>
      </p:sp>
      <p:sp>
        <p:nvSpPr>
          <p:cNvPr id="3" name="Content Placeholder 2"/>
          <p:cNvSpPr>
            <a:spLocks noGrp="1"/>
          </p:cNvSpPr>
          <p:nvPr>
            <p:ph idx="1"/>
          </p:nvPr>
        </p:nvSpPr>
        <p:spPr>
          <a:xfrm>
            <a:off x="610709" y="1894400"/>
            <a:ext cx="8755087" cy="2592933"/>
          </a:xfrm>
        </p:spPr>
        <p:txBody>
          <a:bodyPr>
            <a:normAutofit fontScale="85000" lnSpcReduction="10000"/>
          </a:bodyPr>
          <a:lstStyle/>
          <a:p>
            <a:pPr algn="l"/>
            <a:r>
              <a:rPr lang="en-US" sz="1800" b="0" i="0" u="none" strike="noStrike" baseline="0" dirty="0">
                <a:solidFill>
                  <a:srgbClr val="FF0000"/>
                </a:solidFill>
                <a:latin typeface="Century-Light"/>
              </a:rPr>
              <a:t>Four levels of protein structure </a:t>
            </a:r>
            <a:r>
              <a:rPr lang="en-US" sz="1800" b="0" i="0" u="none" strike="noStrike" baseline="0" dirty="0">
                <a:latin typeface="Century-Light"/>
              </a:rPr>
              <a:t>are </a:t>
            </a:r>
            <a:r>
              <a:rPr lang="sr-Latn-RS" sz="1800" b="0" i="0" u="none" strike="noStrike" baseline="0" dirty="0">
                <a:latin typeface="Century-Light"/>
              </a:rPr>
              <a:t>commonly defined</a:t>
            </a:r>
            <a:endParaRPr lang="en-US" sz="1800" b="0" i="0" u="none" strike="noStrike" baseline="0" dirty="0">
              <a:latin typeface="Century-Light"/>
            </a:endParaRPr>
          </a:p>
          <a:p>
            <a:pPr algn="l"/>
            <a:r>
              <a:rPr lang="en-US" sz="1800" b="0" i="0" u="none" strike="noStrike" baseline="0" dirty="0">
                <a:latin typeface="Century-Light"/>
              </a:rPr>
              <a:t>A description of all covalent bonds (</a:t>
            </a:r>
            <a:r>
              <a:rPr lang="en-US" sz="1800" b="0" i="0" u="none" strike="noStrike" baseline="0" dirty="0">
                <a:solidFill>
                  <a:srgbClr val="FF0000"/>
                </a:solidFill>
                <a:latin typeface="Century-Light"/>
              </a:rPr>
              <a:t>mainly peptide bonds </a:t>
            </a:r>
            <a:r>
              <a:rPr lang="en-US" sz="1800" b="0" i="0" u="none" strike="noStrike" baseline="0" dirty="0">
                <a:latin typeface="Century-Light"/>
              </a:rPr>
              <a:t>and disulfide</a:t>
            </a:r>
            <a:endParaRPr lang="en-US" sz="1800" b="0" i="0" u="none" strike="noStrike" baseline="0" dirty="0">
              <a:latin typeface="Century-Light"/>
            </a:endParaRPr>
          </a:p>
          <a:p>
            <a:pPr algn="l"/>
            <a:r>
              <a:rPr lang="en-US" sz="1800" b="0" i="0" u="none" strike="noStrike" baseline="0" dirty="0">
                <a:latin typeface="Century-Light"/>
              </a:rPr>
              <a:t>bonds) linking amino acid residues in a polypeptide chain is its </a:t>
            </a:r>
            <a:r>
              <a:rPr lang="en-US" sz="1800" b="1" i="0" u="none" strike="noStrike" baseline="0" dirty="0">
                <a:solidFill>
                  <a:srgbClr val="FF0000"/>
                </a:solidFill>
                <a:latin typeface="Century-Bold"/>
              </a:rPr>
              <a:t>primary structure</a:t>
            </a:r>
            <a:endParaRPr lang="en-US" sz="1800" b="1" i="0" u="none" strike="noStrike" baseline="0" dirty="0">
              <a:latin typeface="Century-Bold"/>
            </a:endParaRPr>
          </a:p>
          <a:p>
            <a:pPr algn="l"/>
            <a:r>
              <a:rPr lang="sr-Latn-RS" sz="1800" b="0" i="0" u="none" strike="noStrike" baseline="0" dirty="0">
                <a:solidFill>
                  <a:srgbClr val="FF0000"/>
                </a:solidFill>
                <a:latin typeface="Century-Light"/>
              </a:rPr>
              <a:t>The most important element</a:t>
            </a:r>
            <a:r>
              <a:rPr lang="en-US" sz="1800" b="0" i="0" u="none" strike="noStrike" baseline="0" dirty="0">
                <a:solidFill>
                  <a:srgbClr val="FF0000"/>
                </a:solidFill>
                <a:latin typeface="Century-Light"/>
              </a:rPr>
              <a:t> of primary structure is the </a:t>
            </a:r>
            <a:r>
              <a:rPr lang="en-US" sz="1800" b="0" i="1" u="none" strike="noStrike" baseline="0" dirty="0">
                <a:solidFill>
                  <a:srgbClr val="FF0000"/>
                </a:solidFill>
                <a:latin typeface="Century-LightItalic"/>
              </a:rPr>
              <a:t>sequence </a:t>
            </a:r>
            <a:r>
              <a:rPr lang="en-US" sz="1800" b="0" i="0" u="none" strike="noStrike" baseline="0" dirty="0">
                <a:solidFill>
                  <a:srgbClr val="FF0000"/>
                </a:solidFill>
                <a:latin typeface="Century-Light"/>
              </a:rPr>
              <a:t>of amino </a:t>
            </a:r>
            <a:r>
              <a:rPr lang="sr-Latn-RS" sz="1800" b="0" i="0" u="none" strike="noStrike" baseline="0" dirty="0">
                <a:solidFill>
                  <a:srgbClr val="FF0000"/>
                </a:solidFill>
                <a:latin typeface="Century-Light"/>
              </a:rPr>
              <a:t>acid residues</a:t>
            </a:r>
            <a:endParaRPr lang="en-US" sz="1800" b="0" i="0" u="none" strike="noStrike" baseline="0" dirty="0">
              <a:solidFill>
                <a:srgbClr val="FF0000"/>
              </a:solidFill>
              <a:latin typeface="Century-Light"/>
            </a:endParaRPr>
          </a:p>
          <a:p>
            <a:pPr algn="l"/>
            <a:r>
              <a:rPr lang="en-US" sz="1800" b="1" i="0" u="none" strike="noStrike" baseline="0" dirty="0">
                <a:solidFill>
                  <a:srgbClr val="FF0000"/>
                </a:solidFill>
                <a:latin typeface="Century-Bold"/>
              </a:rPr>
              <a:t>Secondary structure </a:t>
            </a:r>
            <a:r>
              <a:rPr lang="en-US" sz="1800" b="0" i="0" u="none" strike="noStrike" baseline="0" dirty="0">
                <a:latin typeface="Century-Light"/>
              </a:rPr>
              <a:t>refers to particularly stable arrangements of amino acid residues giving rise to recurring structural patterns</a:t>
            </a:r>
            <a:endParaRPr lang="en-US" sz="1800" b="0" i="0" u="none" strike="noStrike" baseline="0" dirty="0">
              <a:latin typeface="Century-Light"/>
            </a:endParaRPr>
          </a:p>
          <a:p>
            <a:pPr algn="l"/>
            <a:r>
              <a:rPr lang="sr-Latn-RS" sz="1800" b="1" i="0" u="none" strike="noStrike" baseline="0" dirty="0">
                <a:solidFill>
                  <a:srgbClr val="FF0000"/>
                </a:solidFill>
                <a:latin typeface="Century-Bold"/>
              </a:rPr>
              <a:t>Tertiary structure</a:t>
            </a:r>
            <a:r>
              <a:rPr lang="en-US" sz="1800" b="1" i="0" u="none" strike="noStrike" baseline="0" dirty="0">
                <a:solidFill>
                  <a:srgbClr val="FF0000"/>
                </a:solidFill>
                <a:latin typeface="Century-Bold"/>
              </a:rPr>
              <a:t> </a:t>
            </a:r>
            <a:r>
              <a:rPr lang="en-US" sz="1800" b="0" i="0" u="none" strike="noStrike" baseline="0" dirty="0">
                <a:latin typeface="Century-Light"/>
              </a:rPr>
              <a:t>describes all aspects of the three-dimensional folding </a:t>
            </a:r>
            <a:r>
              <a:rPr lang="sr-Latn-RS" sz="1800" b="0" i="0" u="none" strike="noStrike" baseline="0" dirty="0">
                <a:latin typeface="Century-Light"/>
              </a:rPr>
              <a:t>of a polypeptide</a:t>
            </a:r>
            <a:endParaRPr lang="en-US" sz="1800" b="0" i="0" u="none" strike="noStrike" baseline="0" dirty="0">
              <a:latin typeface="Century-Light"/>
            </a:endParaRPr>
          </a:p>
          <a:p>
            <a:pPr algn="l"/>
            <a:r>
              <a:rPr lang="en-US" sz="1800" b="0" i="0" u="none" strike="noStrike" baseline="0" dirty="0">
                <a:latin typeface="Century-Light"/>
              </a:rPr>
              <a:t>When a protein has two or more polypeptide subunits, their arrangement in space is referred </a:t>
            </a:r>
            <a:r>
              <a:rPr lang="sr-Latn-RS" sz="1800" b="0" i="0" u="none" strike="noStrike" baseline="0" dirty="0">
                <a:latin typeface="Century-Light"/>
              </a:rPr>
              <a:t>to as </a:t>
            </a:r>
            <a:r>
              <a:rPr lang="sr-Latn-RS" sz="1800" b="1" i="0" u="none" strike="noStrike" baseline="0" dirty="0">
                <a:solidFill>
                  <a:srgbClr val="FF0000"/>
                </a:solidFill>
                <a:latin typeface="Century-Bold"/>
              </a:rPr>
              <a:t>quaternary structure</a:t>
            </a:r>
            <a:endParaRPr lang="en-US" sz="1800" b="1" i="0" u="none" strike="noStrike" baseline="0" dirty="0">
              <a:solidFill>
                <a:srgbClr val="FF0000"/>
              </a:solidFill>
              <a:latin typeface="Century-Bold"/>
            </a:endParaRPr>
          </a:p>
          <a:p>
            <a:pPr algn="l"/>
            <a:endParaRPr lang="sr-Latn-RS" dirty="0">
              <a:solidFill>
                <a:srgbClr val="FF0000"/>
              </a:solidFill>
            </a:endParaRPr>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363133" y="4106332"/>
            <a:ext cx="6671733" cy="2548467"/>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0709" y="97026"/>
            <a:ext cx="8777173" cy="1018033"/>
          </a:xfrm>
        </p:spPr>
        <p:txBody>
          <a:bodyPr/>
          <a:lstStyle/>
          <a:p>
            <a:pPr algn="ctr"/>
            <a:r>
              <a:rPr lang="sr-Latn-RS" dirty="0">
                <a:solidFill>
                  <a:schemeClr val="tx1"/>
                </a:solidFill>
              </a:rPr>
              <a:t>SUMMARY</a:t>
            </a:r>
            <a:endParaRPr lang="sr-Latn-RS" dirty="0">
              <a:solidFill>
                <a:schemeClr val="tx1"/>
              </a:solidFill>
            </a:endParaRPr>
          </a:p>
        </p:txBody>
      </p:sp>
      <p:sp>
        <p:nvSpPr>
          <p:cNvPr id="3" name="Content Placeholder 2"/>
          <p:cNvSpPr>
            <a:spLocks noGrp="1"/>
          </p:cNvSpPr>
          <p:nvPr>
            <p:ph idx="1"/>
          </p:nvPr>
        </p:nvSpPr>
        <p:spPr>
          <a:xfrm>
            <a:off x="610709" y="1007533"/>
            <a:ext cx="8755087" cy="5345685"/>
          </a:xfrm>
        </p:spPr>
        <p:txBody>
          <a:bodyPr>
            <a:normAutofit lnSpcReduction="10000"/>
          </a:bodyPr>
          <a:lstStyle/>
          <a:p>
            <a:pPr algn="l"/>
            <a:r>
              <a:rPr lang="en-US" sz="1800" b="0" i="0" u="none" strike="noStrike" baseline="0" dirty="0">
                <a:latin typeface="Century-Light"/>
              </a:rPr>
              <a:t>The </a:t>
            </a:r>
            <a:r>
              <a:rPr lang="en-US" sz="1800" b="0" i="0" u="none" strike="noStrike" baseline="0" dirty="0">
                <a:solidFill>
                  <a:srgbClr val="FF0000"/>
                </a:solidFill>
                <a:latin typeface="Century-Light"/>
              </a:rPr>
              <a:t>20 amino acids </a:t>
            </a:r>
            <a:r>
              <a:rPr lang="en-US" sz="1800" b="0" i="0" u="none" strike="noStrike" baseline="0" dirty="0">
                <a:latin typeface="Century-Light"/>
              </a:rPr>
              <a:t>commonly found as </a:t>
            </a:r>
            <a:r>
              <a:rPr lang="sr-Latn-RS" sz="1800" b="0" i="0" u="none" strike="noStrike" baseline="0" dirty="0">
                <a:latin typeface="Century-Light"/>
              </a:rPr>
              <a:t>residues in proteins contain an</a:t>
            </a:r>
            <a:r>
              <a:rPr lang="en-US" sz="1800" b="0" i="0" u="none" strike="noStrike" baseline="0" dirty="0">
                <a:latin typeface="Century-Light"/>
              </a:rPr>
              <a:t> </a:t>
            </a:r>
            <a:r>
              <a:rPr lang="el-GR" sz="1800" b="0" i="0" u="none" strike="noStrike" baseline="0" dirty="0">
                <a:latin typeface="Calibri" panose="020F0502020204030204" pitchFamily="34" charset="0"/>
                <a:ea typeface="Calibri" panose="020F0502020204030204" pitchFamily="34" charset="0"/>
                <a:cs typeface="Calibri" panose="020F0502020204030204" pitchFamily="34" charset="0"/>
              </a:rPr>
              <a:t>α</a:t>
            </a:r>
            <a:r>
              <a:rPr lang="sr-Latn-RS" sz="1800" b="0" i="0" u="none" strike="noStrike" baseline="0" dirty="0">
                <a:latin typeface="Century-Light"/>
              </a:rPr>
              <a:t>–carboxyl</a:t>
            </a:r>
            <a:r>
              <a:rPr lang="en-US" sz="1800" b="0" i="0" u="none" strike="noStrike" baseline="0" dirty="0">
                <a:latin typeface="Century-Light"/>
              </a:rPr>
              <a:t> group, an </a:t>
            </a:r>
            <a:r>
              <a:rPr lang="el-GR" sz="1800" b="0" i="0" u="none" strike="noStrike" baseline="0" dirty="0">
                <a:latin typeface="Calibri" panose="020F0502020204030204" pitchFamily="34" charset="0"/>
                <a:ea typeface="Calibri" panose="020F0502020204030204" pitchFamily="34" charset="0"/>
                <a:cs typeface="Calibri" panose="020F0502020204030204" pitchFamily="34" charset="0"/>
              </a:rPr>
              <a:t>α </a:t>
            </a:r>
            <a:r>
              <a:rPr lang="en-US" sz="1800" b="0" i="0" u="none" strike="noStrike" baseline="0" dirty="0">
                <a:latin typeface="Century-Light"/>
              </a:rPr>
              <a:t>-amino group, and a distinctive R group substituted on the </a:t>
            </a:r>
            <a:r>
              <a:rPr lang="el-GR" sz="1800" b="0" i="0" u="none" strike="noStrike" baseline="0" dirty="0">
                <a:latin typeface="Calibri" panose="020F0502020204030204" pitchFamily="34" charset="0"/>
                <a:ea typeface="Calibri" panose="020F0502020204030204" pitchFamily="34" charset="0"/>
                <a:cs typeface="Calibri" panose="020F0502020204030204" pitchFamily="34" charset="0"/>
              </a:rPr>
              <a:t>α</a:t>
            </a:r>
            <a:r>
              <a:rPr lang="sr-Latn-RS" sz="1800" b="0" i="0" u="none" strike="noStrike" baseline="0" dirty="0">
                <a:latin typeface="Century-Light"/>
              </a:rPr>
              <a:t>–</a:t>
            </a:r>
            <a:r>
              <a:rPr lang="en-US" sz="1800" b="0" i="0" u="none" strike="noStrike" baseline="0" dirty="0">
                <a:latin typeface="Century-Light"/>
              </a:rPr>
              <a:t>carbon atom</a:t>
            </a:r>
            <a:endParaRPr lang="en-US" sz="1800" b="0" i="0" u="none" strike="noStrike" baseline="0" dirty="0">
              <a:latin typeface="Century-Light"/>
            </a:endParaRPr>
          </a:p>
          <a:p>
            <a:pPr algn="l"/>
            <a:r>
              <a:rPr lang="en-US" sz="1800" b="0" i="0" u="none" strike="noStrike" baseline="0" dirty="0">
                <a:latin typeface="Century-Light"/>
              </a:rPr>
              <a:t> The </a:t>
            </a:r>
            <a:r>
              <a:rPr lang="el-GR" sz="1800" b="0" i="0" u="none" strike="noStrike" baseline="0" dirty="0">
                <a:latin typeface="Calibri" panose="020F0502020204030204" pitchFamily="34" charset="0"/>
                <a:ea typeface="Calibri" panose="020F0502020204030204" pitchFamily="34" charset="0"/>
                <a:cs typeface="Calibri" panose="020F0502020204030204" pitchFamily="34" charset="0"/>
              </a:rPr>
              <a:t>α</a:t>
            </a:r>
            <a:r>
              <a:rPr lang="sr-Latn-RS" sz="1800" b="0" i="0" u="none" strike="noStrike" baseline="0" dirty="0">
                <a:latin typeface="Century-Light"/>
              </a:rPr>
              <a:t>– </a:t>
            </a:r>
            <a:r>
              <a:rPr lang="en-US" sz="1800" b="0" i="0" u="none" strike="noStrike" baseline="0" dirty="0">
                <a:latin typeface="Century-Light"/>
              </a:rPr>
              <a:t>carbon atom of all amino acids except glycine is asymmetric, and thus amino acids can exist in at least </a:t>
            </a:r>
            <a:r>
              <a:rPr lang="en-US" sz="1800" b="0" i="0" u="none" strike="noStrike" baseline="0" dirty="0">
                <a:solidFill>
                  <a:srgbClr val="FF0000"/>
                </a:solidFill>
                <a:latin typeface="Century-Light"/>
              </a:rPr>
              <a:t>two stereoisomeric forms</a:t>
            </a:r>
            <a:endParaRPr lang="en-US" sz="1800" b="0" i="0" u="none" strike="noStrike" baseline="0" dirty="0">
              <a:solidFill>
                <a:srgbClr val="FF0000"/>
              </a:solidFill>
              <a:latin typeface="Century-Light"/>
            </a:endParaRPr>
          </a:p>
          <a:p>
            <a:pPr algn="l"/>
            <a:r>
              <a:rPr lang="en-US" sz="1800" b="0" i="0" u="none" strike="noStrike" baseline="0" dirty="0">
                <a:solidFill>
                  <a:srgbClr val="FF0000"/>
                </a:solidFill>
                <a:latin typeface="Century-Light"/>
              </a:rPr>
              <a:t> Only the L stereoisomers</a:t>
            </a:r>
            <a:r>
              <a:rPr lang="en-US" sz="1800" b="0" i="0" u="none" strike="noStrike" baseline="0" dirty="0">
                <a:latin typeface="Century-Light"/>
              </a:rPr>
              <a:t>, with a configuration related to the absolute configuration of the reference molecule L-glyceraldehyde, </a:t>
            </a:r>
            <a:r>
              <a:rPr lang="en-US" sz="1800" b="0" i="0" u="none" strike="noStrike" baseline="0" dirty="0">
                <a:solidFill>
                  <a:srgbClr val="FF0000"/>
                </a:solidFill>
                <a:latin typeface="Century-Light"/>
              </a:rPr>
              <a:t>are found in </a:t>
            </a:r>
            <a:r>
              <a:rPr lang="sr-Latn-RS" sz="1800" b="0" i="0" u="none" strike="noStrike" baseline="0" dirty="0">
                <a:solidFill>
                  <a:srgbClr val="FF0000"/>
                </a:solidFill>
                <a:latin typeface="Century-Light"/>
              </a:rPr>
              <a:t>proteins</a:t>
            </a:r>
            <a:endParaRPr lang="en-US" sz="1800" b="0" i="0" u="none" strike="noStrike" baseline="0" dirty="0">
              <a:solidFill>
                <a:srgbClr val="FF0000"/>
              </a:solidFill>
              <a:latin typeface="Century-Light"/>
            </a:endParaRPr>
          </a:p>
          <a:p>
            <a:pPr algn="l"/>
            <a:r>
              <a:rPr lang="en-US" sz="1800" b="0" i="0" u="none" strike="noStrike" baseline="0" dirty="0">
                <a:solidFill>
                  <a:srgbClr val="FF0000"/>
                </a:solidFill>
                <a:latin typeface="Century-Light"/>
              </a:rPr>
              <a:t>Amino acids are classified into five types </a:t>
            </a:r>
            <a:r>
              <a:rPr lang="en-US" sz="1800" b="0" i="0" u="none" strike="noStrike" baseline="0" dirty="0">
                <a:latin typeface="Century-Light"/>
              </a:rPr>
              <a:t>on the basis of the polarity and charge (at pH 7) of </a:t>
            </a:r>
            <a:r>
              <a:rPr lang="sr-Latn-RS" sz="1800" b="0" i="0" u="none" strike="noStrike" baseline="0" dirty="0">
                <a:latin typeface="Century-Light"/>
              </a:rPr>
              <a:t>their R groups</a:t>
            </a:r>
            <a:endParaRPr lang="en-US" sz="1800" b="0" i="0" u="none" strike="noStrike" baseline="0" dirty="0">
              <a:latin typeface="Century-Light"/>
            </a:endParaRPr>
          </a:p>
          <a:p>
            <a:pPr algn="l"/>
            <a:r>
              <a:rPr lang="en-US" sz="1800" b="0" i="0" u="none" strike="noStrike" baseline="0" dirty="0">
                <a:solidFill>
                  <a:srgbClr val="FF0000"/>
                </a:solidFill>
                <a:latin typeface="Century-Light"/>
              </a:rPr>
              <a:t>Amino acids can be joined covalently through peptide </a:t>
            </a:r>
            <a:r>
              <a:rPr lang="en-US" sz="1800" b="0" i="0" u="none" strike="noStrike" baseline="0" dirty="0">
                <a:latin typeface="Century-Light"/>
              </a:rPr>
              <a:t>bonds to form peptides and proteins </a:t>
            </a:r>
            <a:endParaRPr lang="en-US" sz="1800" b="0" i="0" u="none" strike="noStrike" baseline="0" dirty="0">
              <a:latin typeface="Century-Light"/>
            </a:endParaRPr>
          </a:p>
          <a:p>
            <a:pPr algn="l"/>
            <a:r>
              <a:rPr lang="en-US" sz="1800" b="0" i="0" u="none" strike="noStrike" baseline="0" dirty="0">
                <a:latin typeface="Century-Light"/>
              </a:rPr>
              <a:t>Cells generally contain thousands of different proteins, each with a different biological activity</a:t>
            </a:r>
            <a:endParaRPr lang="en-US" sz="1800" b="0" i="0" u="none" strike="noStrike" baseline="0" dirty="0">
              <a:latin typeface="Century-Light"/>
            </a:endParaRPr>
          </a:p>
          <a:p>
            <a:pPr algn="l"/>
            <a:r>
              <a:rPr lang="en-US" sz="1800" b="0" i="0" u="none" strike="noStrike" baseline="0" dirty="0">
                <a:solidFill>
                  <a:srgbClr val="FF0000"/>
                </a:solidFill>
                <a:latin typeface="Century-Light"/>
              </a:rPr>
              <a:t>Proteins can be very long polypeptide chains of 100 to several thousand </a:t>
            </a:r>
            <a:r>
              <a:rPr lang="en-US" sz="1800" b="0" i="0" u="none" strike="noStrike" baseline="0" dirty="0">
                <a:latin typeface="Century-Light"/>
              </a:rPr>
              <a:t>amino acid residues</a:t>
            </a:r>
            <a:endParaRPr lang="en-US" sz="1800" b="0" i="0" u="none" strike="noStrike" baseline="0" dirty="0">
              <a:latin typeface="Century-Light"/>
            </a:endParaRPr>
          </a:p>
          <a:p>
            <a:pPr algn="l"/>
            <a:r>
              <a:rPr lang="en-US" sz="1800" b="0" i="0" u="none" strike="noStrike" baseline="0" dirty="0">
                <a:solidFill>
                  <a:srgbClr val="FF0000"/>
                </a:solidFill>
                <a:latin typeface="Century-Light"/>
              </a:rPr>
              <a:t>The sequence of amino acids in a protein </a:t>
            </a:r>
            <a:r>
              <a:rPr lang="en-US" sz="1800" b="0" i="0" u="none" strike="noStrike" baseline="0" dirty="0">
                <a:latin typeface="Century-Light"/>
              </a:rPr>
              <a:t>is characteristic of that protein and is called its </a:t>
            </a:r>
            <a:r>
              <a:rPr lang="sr-Latn-RS" sz="1800" b="0" i="0" u="none" strike="noStrike" baseline="0" dirty="0">
                <a:solidFill>
                  <a:srgbClr val="FF0000"/>
                </a:solidFill>
                <a:latin typeface="Century-Light"/>
              </a:rPr>
              <a:t>primary structure</a:t>
            </a:r>
            <a:endParaRPr lang="en-US" sz="1800" b="0" i="0" u="none" strike="noStrike" baseline="0" dirty="0">
              <a:solidFill>
                <a:srgbClr val="FF0000"/>
              </a:solidFill>
              <a:latin typeface="Century-Light"/>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8623" y="237067"/>
            <a:ext cx="8777173" cy="928793"/>
          </a:xfrm>
        </p:spPr>
        <p:txBody>
          <a:bodyPr>
            <a:normAutofit fontScale="90000"/>
          </a:bodyPr>
          <a:lstStyle/>
          <a:p>
            <a:pPr algn="ctr"/>
            <a:r>
              <a:rPr lang="en-US" dirty="0">
                <a:solidFill>
                  <a:schemeClr val="tx1"/>
                </a:solidFill>
              </a:rPr>
              <a:t>AMINO ACID OXIDATION AND</a:t>
            </a:r>
            <a:br>
              <a:rPr lang="en-US" dirty="0">
                <a:solidFill>
                  <a:schemeClr val="tx1"/>
                </a:solidFill>
              </a:rPr>
            </a:br>
            <a:r>
              <a:rPr lang="en-US" dirty="0">
                <a:solidFill>
                  <a:schemeClr val="tx1"/>
                </a:solidFill>
              </a:rPr>
              <a:t>THE PRODUCTION OF UREA</a:t>
            </a:r>
            <a:endParaRPr lang="sr-Latn-RS" dirty="0">
              <a:solidFill>
                <a:schemeClr val="tx1"/>
              </a:solidFill>
            </a:endParaRPr>
          </a:p>
        </p:txBody>
      </p:sp>
      <p:sp>
        <p:nvSpPr>
          <p:cNvPr id="3" name="Content Placeholder 2"/>
          <p:cNvSpPr>
            <a:spLocks noGrp="1"/>
          </p:cNvSpPr>
          <p:nvPr>
            <p:ph idx="1"/>
          </p:nvPr>
        </p:nvSpPr>
        <p:spPr>
          <a:xfrm>
            <a:off x="610709" y="1371600"/>
            <a:ext cx="8755087" cy="4981617"/>
          </a:xfrm>
        </p:spPr>
        <p:txBody>
          <a:bodyPr>
            <a:normAutofit fontScale="92500" lnSpcReduction="10000"/>
          </a:bodyPr>
          <a:lstStyle/>
          <a:p>
            <a:pPr marL="0" indent="0" algn="l">
              <a:buNone/>
            </a:pPr>
            <a:r>
              <a:rPr lang="en-US" sz="1800" b="0" i="1" u="none" strike="noStrike" baseline="0" dirty="0">
                <a:solidFill>
                  <a:schemeClr val="tx2"/>
                </a:solidFill>
                <a:latin typeface="FranklinGothic-BookCnd"/>
              </a:rPr>
              <a:t>I chose the study of the synthesis of urea in the liver because it appeared to be a relatively simple problem.</a:t>
            </a:r>
            <a:endParaRPr lang="en-US" sz="1800" i="1" dirty="0">
              <a:solidFill>
                <a:schemeClr val="tx2"/>
              </a:solidFill>
              <a:latin typeface="FranklinGothic-BookCndItal"/>
            </a:endParaRPr>
          </a:p>
          <a:p>
            <a:pPr marL="1219200" lvl="2" indent="0">
              <a:buNone/>
            </a:pPr>
            <a:r>
              <a:rPr lang="en-US" sz="1265" b="0" i="1" u="none" strike="noStrike" baseline="0" dirty="0">
                <a:solidFill>
                  <a:schemeClr val="tx2"/>
                </a:solidFill>
                <a:latin typeface="FranklinGothic-BookCndItal"/>
              </a:rPr>
              <a:t>		</a:t>
            </a:r>
            <a:r>
              <a:rPr lang="sr-Latn-RS" sz="1265" b="0" i="1" u="none" strike="noStrike" baseline="0" dirty="0">
                <a:solidFill>
                  <a:schemeClr val="tx2"/>
                </a:solidFill>
                <a:latin typeface="FranklinGothic-BookCndItal"/>
              </a:rPr>
              <a:t>Hans Krebs, article in </a:t>
            </a:r>
            <a:r>
              <a:rPr lang="sr-Latn-RS" sz="1265" b="0" i="0" u="none" strike="noStrike" baseline="0" dirty="0">
                <a:solidFill>
                  <a:schemeClr val="tx2"/>
                </a:solidFill>
                <a:latin typeface="FranklinGothic-BookCnd"/>
              </a:rPr>
              <a:t>Perspectives</a:t>
            </a:r>
            <a:r>
              <a:rPr lang="en-US" sz="1265" dirty="0">
                <a:solidFill>
                  <a:schemeClr val="tx2"/>
                </a:solidFill>
                <a:latin typeface="FranklinGothic-BookCnd"/>
              </a:rPr>
              <a:t> </a:t>
            </a:r>
            <a:r>
              <a:rPr lang="en-US" sz="1265" b="0" i="0" u="none" strike="noStrike" baseline="0" dirty="0">
                <a:solidFill>
                  <a:schemeClr val="tx2"/>
                </a:solidFill>
                <a:latin typeface="FranklinGothic-BookCnd"/>
              </a:rPr>
              <a:t>in Biology and Medicine</a:t>
            </a:r>
            <a:r>
              <a:rPr lang="en-US" sz="1265" b="0" i="1" u="none" strike="noStrike" baseline="0" dirty="0">
                <a:solidFill>
                  <a:schemeClr val="tx2"/>
                </a:solidFill>
                <a:latin typeface="FranklinGothic-BookCndItal"/>
              </a:rPr>
              <a:t>, 1970   </a:t>
            </a:r>
            <a:endParaRPr lang="en-US" sz="1265" b="0" i="1" u="none" strike="noStrike" baseline="0" dirty="0">
              <a:solidFill>
                <a:schemeClr val="tx2"/>
              </a:solidFill>
              <a:latin typeface="FranklinGothic-BookCndItal"/>
            </a:endParaRPr>
          </a:p>
          <a:p>
            <a:pPr marL="1219200" lvl="2" indent="0">
              <a:buNone/>
            </a:pPr>
            <a:endParaRPr lang="en-US" sz="1265" i="1" dirty="0">
              <a:solidFill>
                <a:schemeClr val="tx2"/>
              </a:solidFill>
              <a:latin typeface="FranklinGothic-BookCndItal"/>
            </a:endParaRPr>
          </a:p>
          <a:p>
            <a:pPr algn="l"/>
            <a:r>
              <a:rPr lang="sr-Latn-RS" sz="1800" b="0" i="0" u="none" strike="noStrike" baseline="0" dirty="0">
                <a:latin typeface="Century-Light"/>
              </a:rPr>
              <a:t>In animals, amino acids undergo oxidative degradation</a:t>
            </a:r>
            <a:r>
              <a:rPr lang="en-US" sz="1800" b="0" i="0" u="none" strike="noStrike" baseline="0" dirty="0">
                <a:latin typeface="Century-Light"/>
              </a:rPr>
              <a:t> in three different metabolic circumstances:</a:t>
            </a:r>
            <a:endParaRPr lang="en-US" sz="1800" b="0" i="0" u="none" strike="noStrike" baseline="0" dirty="0">
              <a:latin typeface="Century-Light"/>
            </a:endParaRPr>
          </a:p>
          <a:p>
            <a:pPr marL="0" indent="0" algn="l">
              <a:buNone/>
            </a:pPr>
            <a:r>
              <a:rPr lang="en-US" sz="1800" b="0" i="1" u="none" strike="noStrike" baseline="0" dirty="0">
                <a:latin typeface="FranklinGothic-MedCndItal"/>
              </a:rPr>
              <a:t>1. </a:t>
            </a:r>
            <a:r>
              <a:rPr lang="en-US" sz="1800" b="0" i="0" u="none" strike="noStrike" baseline="0" dirty="0">
                <a:solidFill>
                  <a:srgbClr val="FF0000"/>
                </a:solidFill>
                <a:latin typeface="Century-Light"/>
              </a:rPr>
              <a:t>During the normal synthesis </a:t>
            </a:r>
            <a:r>
              <a:rPr lang="en-US" sz="1800" b="0" i="0" u="none" strike="noStrike" baseline="0" dirty="0">
                <a:latin typeface="Century-Light"/>
              </a:rPr>
              <a:t>and degradation of </a:t>
            </a:r>
            <a:r>
              <a:rPr lang="fr-FR" sz="1800" b="0" i="0" u="none" strike="noStrike" baseline="0" dirty="0">
                <a:latin typeface="Century-Light"/>
              </a:rPr>
              <a:t>cellular </a:t>
            </a:r>
            <a:r>
              <a:rPr lang="fr-FR" sz="1800" b="0" i="0" u="none" strike="noStrike" baseline="0" dirty="0" err="1">
                <a:latin typeface="Century-Light"/>
              </a:rPr>
              <a:t>proteins</a:t>
            </a:r>
            <a:r>
              <a:rPr lang="fr-FR" sz="1800" b="0" i="0" u="none" strike="noStrike" baseline="0" dirty="0">
                <a:latin typeface="Century-Light"/>
              </a:rPr>
              <a:t>,</a:t>
            </a:r>
            <a:r>
              <a:rPr lang="fr-FR" sz="1800" dirty="0">
                <a:latin typeface="Century-Light"/>
              </a:rPr>
              <a:t> </a:t>
            </a:r>
            <a:r>
              <a:rPr lang="en-US" sz="1800" b="0" i="0" u="none" strike="noStrike" baseline="0" dirty="0">
                <a:latin typeface="Century-Light"/>
              </a:rPr>
              <a:t>some amino acids that are released from protein breakdown and are not needed for new protein </a:t>
            </a:r>
            <a:r>
              <a:rPr lang="sr-Latn-RS" sz="1800" b="0" i="0" u="none" strike="noStrike" baseline="0" dirty="0">
                <a:latin typeface="Century-Light"/>
              </a:rPr>
              <a:t>synthesis undergo oxidative degradation</a:t>
            </a:r>
            <a:endParaRPr lang="sr-Latn-RS" sz="1800" b="0" i="0" u="none" strike="noStrike" baseline="0" dirty="0">
              <a:latin typeface="Century-Light"/>
            </a:endParaRPr>
          </a:p>
          <a:p>
            <a:pPr marL="0" indent="0" algn="l">
              <a:buNone/>
            </a:pPr>
            <a:r>
              <a:rPr lang="en-US" sz="1800" b="0" i="1" u="none" strike="noStrike" baseline="0" dirty="0">
                <a:latin typeface="FranklinGothic-MedCndItal"/>
              </a:rPr>
              <a:t>2. </a:t>
            </a:r>
            <a:r>
              <a:rPr lang="en-US" sz="1800" b="0" i="0" u="none" strike="noStrike" baseline="0" dirty="0">
                <a:solidFill>
                  <a:srgbClr val="FF0000"/>
                </a:solidFill>
                <a:latin typeface="Century-Light"/>
              </a:rPr>
              <a:t>When a diet is rich in protein </a:t>
            </a:r>
            <a:r>
              <a:rPr lang="en-US" sz="1800" b="0" i="0" u="none" strike="noStrike" baseline="0" dirty="0">
                <a:latin typeface="Century-Light"/>
              </a:rPr>
              <a:t>and the ingested amino acids exceed the body’s needs for protein synthesis, the surplus is catabolized; amino acids </a:t>
            </a:r>
            <a:r>
              <a:rPr lang="sr-Latn-RS" sz="1800" b="0" i="0" u="none" strike="noStrike" baseline="0" dirty="0">
                <a:latin typeface="Century-Light"/>
              </a:rPr>
              <a:t>cannot be stored</a:t>
            </a:r>
            <a:endParaRPr lang="sr-Latn-RS" sz="1800" b="0" i="0" u="none" strike="noStrike" baseline="0" dirty="0">
              <a:latin typeface="Century-Light"/>
            </a:endParaRPr>
          </a:p>
          <a:p>
            <a:pPr marL="0" indent="0" algn="l">
              <a:buNone/>
            </a:pPr>
            <a:r>
              <a:rPr lang="en-US" sz="1800" b="0" i="1" u="none" strike="noStrike" baseline="0" dirty="0">
                <a:latin typeface="FranklinGothic-MedCndItal"/>
              </a:rPr>
              <a:t>3. </a:t>
            </a:r>
            <a:r>
              <a:rPr lang="en-US" sz="1800" b="0" i="0" u="none" strike="noStrike" baseline="0" dirty="0">
                <a:solidFill>
                  <a:srgbClr val="FF0000"/>
                </a:solidFill>
                <a:latin typeface="Century-Light"/>
              </a:rPr>
              <a:t>During starvation or in uncontrolled diabetes mellitus</a:t>
            </a:r>
            <a:r>
              <a:rPr lang="en-US" sz="1800" b="0" i="0" u="none" strike="noStrike" baseline="0" dirty="0">
                <a:latin typeface="Century-Light"/>
              </a:rPr>
              <a:t>, when carbohydrates are either unavailable or not properly utilized, cellular proteins are used as </a:t>
            </a:r>
            <a:r>
              <a:rPr lang="sr-Latn-RS" sz="1800" b="0" i="0" u="none" strike="noStrike" baseline="0" dirty="0">
                <a:latin typeface="Century-Light"/>
              </a:rPr>
              <a:t>fuel</a:t>
            </a:r>
            <a:endParaRPr lang="en-US" sz="1800" b="0" i="0" u="none" strike="noStrike" baseline="0" dirty="0">
              <a:latin typeface="Century-Light"/>
            </a:endParaRPr>
          </a:p>
          <a:p>
            <a:pPr marL="0" indent="0" algn="l">
              <a:buNone/>
            </a:pPr>
            <a:endParaRPr lang="en-US" sz="1800" b="0" i="0" u="none" strike="noStrike" baseline="0" dirty="0">
              <a:latin typeface="Century-Light"/>
            </a:endParaRPr>
          </a:p>
          <a:p>
            <a:r>
              <a:rPr lang="en-US" sz="1800" b="0" i="0" u="none" strike="noStrike" baseline="0" dirty="0">
                <a:solidFill>
                  <a:srgbClr val="FF0000"/>
                </a:solidFill>
                <a:latin typeface="Century-Light"/>
              </a:rPr>
              <a:t>Under all these metabolic conditions, amino acids lose their amino groups to form -keto acids, the “carbon skeletons” of amino acids</a:t>
            </a:r>
            <a:endParaRPr lang="en-US" sz="1800" b="0" i="0" u="none" strike="noStrike" baseline="0" dirty="0">
              <a:solidFill>
                <a:srgbClr val="FF0000"/>
              </a:solidFill>
              <a:latin typeface="Century-Light"/>
            </a:endParaRPr>
          </a:p>
          <a:p>
            <a:r>
              <a:rPr lang="en-US" sz="1800" b="0" i="0" u="none" strike="noStrike" baseline="0" dirty="0">
                <a:solidFill>
                  <a:srgbClr val="FF0000"/>
                </a:solidFill>
                <a:latin typeface="Century-Light"/>
              </a:rPr>
              <a:t>The -keto acids undergo oxidation to CO2 and H2O or, often more importantly, provide three- and four-carbon units that can be converted by gluconeogenesis into glucose, the fuel for brain, skeletal muscle, and other tissues</a:t>
            </a:r>
            <a:endParaRPr lang="en-US" sz="1265" b="0" i="1" u="none" strike="noStrike" baseline="0" dirty="0">
              <a:solidFill>
                <a:srgbClr val="FF0000"/>
              </a:solidFill>
              <a:latin typeface="FranklinGothic-BookCndIt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880533" y="2345266"/>
            <a:ext cx="7840133" cy="4027356"/>
          </a:xfrm>
        </p:spPr>
      </p:pic>
      <p:sp>
        <p:nvSpPr>
          <p:cNvPr id="7" name="TextBox 6"/>
          <p:cNvSpPr txBox="1"/>
          <p:nvPr/>
        </p:nvSpPr>
        <p:spPr>
          <a:xfrm>
            <a:off x="491067" y="697045"/>
            <a:ext cx="8873066" cy="1200329"/>
          </a:xfrm>
          <a:prstGeom prst="rect">
            <a:avLst/>
          </a:prstGeom>
          <a:noFill/>
        </p:spPr>
        <p:txBody>
          <a:bodyPr wrap="square">
            <a:spAutoFit/>
          </a:bodyPr>
          <a:lstStyle/>
          <a:p>
            <a:pPr marL="285750" indent="-285750" algn="l">
              <a:buFont typeface="Arial" panose="020B0604020202020204" pitchFamily="34" charset="0"/>
              <a:buChar char="•"/>
            </a:pPr>
            <a:r>
              <a:rPr lang="en-US" dirty="0">
                <a:solidFill>
                  <a:srgbClr val="FF0000"/>
                </a:solidFill>
                <a:latin typeface="Century-Light"/>
              </a:rPr>
              <a:t>E</a:t>
            </a:r>
            <a:r>
              <a:rPr lang="en-US" sz="1800" b="0" i="0" u="none" strike="noStrike" baseline="0" dirty="0">
                <a:solidFill>
                  <a:srgbClr val="FF0000"/>
                </a:solidFill>
                <a:latin typeface="Century-Light"/>
              </a:rPr>
              <a:t>very amino acid contains an amino group</a:t>
            </a:r>
            <a:r>
              <a:rPr lang="en-US" sz="1800" b="0" i="0" u="none" strike="noStrike" baseline="0" dirty="0">
                <a:latin typeface="Century-Light"/>
              </a:rPr>
              <a:t>, and the pathways for amino acid degradation </a:t>
            </a:r>
            <a:r>
              <a:rPr lang="en-US" sz="1800" b="0" i="0" u="none" strike="noStrike" baseline="0" dirty="0">
                <a:solidFill>
                  <a:srgbClr val="FF0000"/>
                </a:solidFill>
                <a:latin typeface="Century-Light"/>
              </a:rPr>
              <a:t>therefore include a key step in which the </a:t>
            </a:r>
            <a:r>
              <a:rPr lang="el-GR" sz="1800" b="0" i="0" u="none" strike="noStrike" baseline="0" dirty="0">
                <a:solidFill>
                  <a:srgbClr val="FF0000"/>
                </a:solidFill>
                <a:latin typeface="Calibri" panose="020F0502020204030204" pitchFamily="34" charset="0"/>
                <a:ea typeface="Calibri" panose="020F0502020204030204" pitchFamily="34" charset="0"/>
                <a:cs typeface="Calibri" panose="020F0502020204030204" pitchFamily="34" charset="0"/>
              </a:rPr>
              <a:t>α</a:t>
            </a:r>
            <a:r>
              <a:rPr lang="en-US" sz="1800" b="0" i="0" u="none" strike="noStrike" baseline="0" dirty="0">
                <a:solidFill>
                  <a:srgbClr val="FF0000"/>
                </a:solidFill>
                <a:latin typeface="Calibri" panose="020F0502020204030204" pitchFamily="34" charset="0"/>
                <a:ea typeface="Calibri" panose="020F0502020204030204" pitchFamily="34" charset="0"/>
                <a:cs typeface="Calibri" panose="020F0502020204030204" pitchFamily="34" charset="0"/>
              </a:rPr>
              <a:t> </a:t>
            </a:r>
            <a:r>
              <a:rPr lang="en-US" sz="1800" b="0" i="0" u="none" strike="noStrike" baseline="0" dirty="0">
                <a:solidFill>
                  <a:srgbClr val="FF0000"/>
                </a:solidFill>
                <a:latin typeface="Century-Light"/>
              </a:rPr>
              <a:t>amino group is separated</a:t>
            </a:r>
            <a:r>
              <a:rPr lang="en-US" dirty="0">
                <a:solidFill>
                  <a:srgbClr val="FF0000"/>
                </a:solidFill>
                <a:latin typeface="Century-Light"/>
              </a:rPr>
              <a:t> </a:t>
            </a:r>
            <a:r>
              <a:rPr lang="en-US" sz="1800" b="0" i="0" u="none" strike="noStrike" baseline="0" dirty="0">
                <a:solidFill>
                  <a:srgbClr val="FF0000"/>
                </a:solidFill>
                <a:latin typeface="Century-Light"/>
              </a:rPr>
              <a:t>from the carbon skeleton </a:t>
            </a:r>
            <a:r>
              <a:rPr lang="en-US" sz="1800" b="0" i="0" u="none" strike="noStrike" baseline="0" dirty="0">
                <a:latin typeface="Century-Light"/>
              </a:rPr>
              <a:t>and shunted into the pathways of amino group metabolism</a:t>
            </a:r>
            <a:endParaRPr lang="sr-Latn-R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Metabolic Fates of Amino Groups</a:t>
            </a:r>
            <a:endParaRPr lang="sr-Latn-RS" dirty="0">
              <a:solidFill>
                <a:schemeClr val="tx1"/>
              </a:solidFill>
            </a:endParaRPr>
          </a:p>
        </p:txBody>
      </p:sp>
      <p:sp>
        <p:nvSpPr>
          <p:cNvPr id="3" name="Content Placeholder 2"/>
          <p:cNvSpPr>
            <a:spLocks noGrp="1"/>
          </p:cNvSpPr>
          <p:nvPr>
            <p:ph idx="1"/>
          </p:nvPr>
        </p:nvSpPr>
        <p:spPr/>
        <p:txBody>
          <a:bodyPr/>
          <a:lstStyle/>
          <a:p>
            <a:pPr algn="l"/>
            <a:r>
              <a:rPr lang="en-US" sz="1800" b="0" i="0" u="none" strike="noStrike" baseline="0" dirty="0">
                <a:latin typeface="Century-Light"/>
              </a:rPr>
              <a:t>Nitrogen, N2, is abundant in the atmosphere but is too inert for use in most biochemical processes</a:t>
            </a:r>
            <a:endParaRPr lang="en-US" sz="1800" b="0" i="0" u="none" strike="noStrike" baseline="0" dirty="0">
              <a:latin typeface="Century-Light"/>
            </a:endParaRPr>
          </a:p>
          <a:p>
            <a:pPr algn="l"/>
            <a:r>
              <a:rPr lang="en-US" sz="1800" b="0" i="0" u="none" strike="noStrike" baseline="0" dirty="0">
                <a:latin typeface="Century-Light"/>
              </a:rPr>
              <a:t>Amino acids derived from dietary protein are the source </a:t>
            </a:r>
            <a:r>
              <a:rPr lang="sr-Latn-RS" sz="1800" b="0" i="0" u="none" strike="noStrike" baseline="0" dirty="0">
                <a:latin typeface="Century-Light"/>
              </a:rPr>
              <a:t>of most amino groups</a:t>
            </a:r>
            <a:endParaRPr lang="en-US" sz="1800" b="0" i="0" u="none" strike="noStrike" baseline="0" dirty="0">
              <a:latin typeface="Century-Light"/>
            </a:endParaRPr>
          </a:p>
          <a:p>
            <a:pPr algn="l"/>
            <a:r>
              <a:rPr lang="en-US" sz="1800" b="0" i="0" u="none" strike="noStrike" baseline="0" dirty="0">
                <a:solidFill>
                  <a:srgbClr val="FF0000"/>
                </a:solidFill>
                <a:latin typeface="Century-Light"/>
              </a:rPr>
              <a:t>Most amino acids are metabolized </a:t>
            </a:r>
            <a:r>
              <a:rPr lang="sr-Latn-RS" sz="1800" b="0" i="0" u="none" strike="noStrike" baseline="0" dirty="0">
                <a:solidFill>
                  <a:srgbClr val="FF0000"/>
                </a:solidFill>
                <a:latin typeface="Century-Light"/>
              </a:rPr>
              <a:t>in the liver</a:t>
            </a:r>
            <a:endParaRPr lang="en-US" sz="1800" b="0" i="0" u="none" strike="noStrike" baseline="0" dirty="0">
              <a:solidFill>
                <a:srgbClr val="FF0000"/>
              </a:solidFill>
              <a:latin typeface="Century-Light"/>
            </a:endParaRPr>
          </a:p>
          <a:p>
            <a:pPr algn="l"/>
            <a:r>
              <a:rPr lang="en-US" sz="1800" b="0" i="0" u="none" strike="noStrike" baseline="0" dirty="0">
                <a:latin typeface="Century-Light"/>
              </a:rPr>
              <a:t>Some of the ammonia generated in this</a:t>
            </a:r>
            <a:r>
              <a:rPr lang="en-US" sz="1800" dirty="0">
                <a:latin typeface="Century-Light"/>
              </a:rPr>
              <a:t> </a:t>
            </a:r>
            <a:r>
              <a:rPr lang="en-US" sz="1800" b="0" i="0" u="none" strike="noStrike" baseline="0" dirty="0">
                <a:latin typeface="Century-Light"/>
              </a:rPr>
              <a:t>process is recycled and used in a variety of biosynthetic pathways; the excess is either excreted directly or converted to urea or uric acid for excretion, depending on </a:t>
            </a:r>
            <a:r>
              <a:rPr lang="sr-Latn-RS" sz="1800" b="0" i="0" u="none" strike="noStrike" baseline="0" dirty="0">
                <a:latin typeface="Century-Light"/>
              </a:rPr>
              <a:t>the organism</a:t>
            </a:r>
            <a:endParaRPr lang="en-US" sz="1800" b="0" i="0" u="none" strike="noStrike" baseline="0" dirty="0">
              <a:latin typeface="Century-Light"/>
            </a:endParaRPr>
          </a:p>
          <a:p>
            <a:pPr algn="l"/>
            <a:r>
              <a:rPr lang="sr-Latn-RS" sz="1800" b="0" i="0" u="none" strike="noStrike" baseline="0" dirty="0">
                <a:solidFill>
                  <a:srgbClr val="FF0000"/>
                </a:solidFill>
                <a:latin typeface="Century-Light"/>
              </a:rPr>
              <a:t>Excess ammonia generated</a:t>
            </a:r>
            <a:r>
              <a:rPr lang="en-US" sz="1800" b="0" i="0" u="none" strike="noStrike" baseline="0" dirty="0">
                <a:solidFill>
                  <a:srgbClr val="FF0000"/>
                </a:solidFill>
                <a:latin typeface="Century-Light"/>
              </a:rPr>
              <a:t> in other (extrahepatic) tissues travels to the liver (in the form of amino groups, as described below) for conversion </a:t>
            </a:r>
            <a:r>
              <a:rPr lang="sr-Latn-RS" sz="1800" b="0" i="0" u="none" strike="noStrike" baseline="0" dirty="0">
                <a:solidFill>
                  <a:srgbClr val="FF0000"/>
                </a:solidFill>
                <a:latin typeface="Century-Light"/>
              </a:rPr>
              <a:t>to the excretory form</a:t>
            </a:r>
            <a:endParaRPr lang="sr-Latn-RS" dirty="0">
              <a:solidFill>
                <a:srgbClr val="FF000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Metabolic Fates of Amino Groups</a:t>
            </a:r>
            <a:endParaRPr lang="sr-Latn-RS" dirty="0"/>
          </a:p>
        </p:txBody>
      </p:sp>
      <p:sp>
        <p:nvSpPr>
          <p:cNvPr id="3" name="Content Placeholder 2"/>
          <p:cNvSpPr>
            <a:spLocks noGrp="1"/>
          </p:cNvSpPr>
          <p:nvPr>
            <p:ph idx="1"/>
          </p:nvPr>
        </p:nvSpPr>
        <p:spPr/>
        <p:txBody>
          <a:bodyPr/>
          <a:lstStyle/>
          <a:p>
            <a:pPr algn="l"/>
            <a:r>
              <a:rPr lang="en-US" sz="1800" b="0" i="0" u="none" strike="noStrike" baseline="0" dirty="0">
                <a:solidFill>
                  <a:srgbClr val="FF0000"/>
                </a:solidFill>
                <a:latin typeface="Century-Light"/>
              </a:rPr>
              <a:t>Glutamate and glutamine </a:t>
            </a:r>
            <a:r>
              <a:rPr lang="en-US" sz="1800" b="0" i="0" u="none" strike="noStrike" baseline="0" dirty="0">
                <a:latin typeface="Century-Light"/>
              </a:rPr>
              <a:t>play especially critical roles in nitrogen metabolism, acting as a kind of general </a:t>
            </a:r>
            <a:r>
              <a:rPr lang="sr-Latn-RS" sz="1800" b="0" i="0" u="none" strike="noStrike" baseline="0" dirty="0">
                <a:latin typeface="Century-Light"/>
              </a:rPr>
              <a:t>collection point for amino groups</a:t>
            </a:r>
            <a:endParaRPr lang="en-US" sz="1800" b="0" i="0" u="none" strike="noStrike" baseline="0" dirty="0">
              <a:latin typeface="Century-Light"/>
            </a:endParaRPr>
          </a:p>
          <a:p>
            <a:pPr algn="l"/>
            <a:r>
              <a:rPr lang="sr-Latn-RS" sz="1800" b="0" i="0" u="none" strike="noStrike" baseline="0" dirty="0">
                <a:latin typeface="Century-Light"/>
              </a:rPr>
              <a:t>In the cytosol of</a:t>
            </a:r>
            <a:r>
              <a:rPr lang="en-US" sz="1800" b="0" i="0" u="none" strike="noStrike" baseline="0" dirty="0">
                <a:latin typeface="Century-Light"/>
              </a:rPr>
              <a:t> hepatocytes, </a:t>
            </a:r>
            <a:r>
              <a:rPr lang="en-US" sz="1800" b="0" i="0" u="none" strike="noStrike" baseline="0" dirty="0">
                <a:solidFill>
                  <a:srgbClr val="FF0000"/>
                </a:solidFill>
                <a:latin typeface="Century-Light"/>
              </a:rPr>
              <a:t>amino groups from most amino acids are transferred to </a:t>
            </a:r>
            <a:r>
              <a:rPr lang="el-GR" sz="1800" b="0" i="0" u="none" strike="noStrike" baseline="0" dirty="0">
                <a:solidFill>
                  <a:srgbClr val="FF0000"/>
                </a:solidFill>
                <a:latin typeface="Calibri" panose="020F0502020204030204" pitchFamily="34" charset="0"/>
                <a:ea typeface="Calibri" panose="020F0502020204030204" pitchFamily="34" charset="0"/>
                <a:cs typeface="Calibri" panose="020F0502020204030204" pitchFamily="34" charset="0"/>
              </a:rPr>
              <a:t>α</a:t>
            </a:r>
            <a:r>
              <a:rPr lang="en-US" sz="1800" b="0" i="0" u="none" strike="noStrike" baseline="0" dirty="0">
                <a:solidFill>
                  <a:srgbClr val="FF0000"/>
                </a:solidFill>
                <a:latin typeface="Century-Light"/>
              </a:rPr>
              <a:t>ketoglutarate to form glutamate</a:t>
            </a:r>
            <a:r>
              <a:rPr lang="en-US" sz="1800" b="0" i="0" u="none" strike="noStrike" baseline="0" dirty="0">
                <a:latin typeface="Century-Light"/>
              </a:rPr>
              <a:t>, </a:t>
            </a:r>
            <a:r>
              <a:rPr lang="en-US" sz="1800" b="0" i="0" u="none" strike="noStrike" baseline="0" dirty="0">
                <a:solidFill>
                  <a:srgbClr val="FF0000"/>
                </a:solidFill>
                <a:latin typeface="Century-Light"/>
              </a:rPr>
              <a:t>which enters mitochondria and gives up its amino group to </a:t>
            </a:r>
            <a:r>
              <a:rPr lang="sr-Latn-RS" sz="1800" b="0" i="0" u="none" strike="noStrike" baseline="0" dirty="0">
                <a:solidFill>
                  <a:srgbClr val="FF0000"/>
                </a:solidFill>
                <a:latin typeface="Century-Light"/>
              </a:rPr>
              <a:t>form NH4</a:t>
            </a:r>
            <a:endParaRPr lang="en-US" sz="1800" b="0" i="0" u="none" strike="noStrike" baseline="0" dirty="0">
              <a:solidFill>
                <a:srgbClr val="FF0000"/>
              </a:solidFill>
              <a:latin typeface="Century-Light"/>
            </a:endParaRPr>
          </a:p>
          <a:p>
            <a:pPr algn="l"/>
            <a:r>
              <a:rPr lang="en-US" sz="1800" b="0" i="0" u="none" strike="noStrike" baseline="0" dirty="0">
                <a:latin typeface="Century-Light"/>
              </a:rPr>
              <a:t>Excess ammonia generated in most other tissues is converted to the amide nitrogen of glutamine, which passes to the liver, then into liver mitochondria</a:t>
            </a:r>
            <a:endParaRPr lang="en-US" sz="1800" b="0" i="0" u="none" strike="noStrike" baseline="0" dirty="0">
              <a:latin typeface="Century-Light"/>
            </a:endParaRPr>
          </a:p>
          <a:p>
            <a:pPr algn="l"/>
            <a:r>
              <a:rPr lang="en-US" sz="1800" b="0" i="0" u="none" strike="noStrike" baseline="0" dirty="0">
                <a:solidFill>
                  <a:srgbClr val="FF0000"/>
                </a:solidFill>
                <a:latin typeface="Century-Light"/>
              </a:rPr>
              <a:t>Glutamine or glutamate or both are present in higher concentrations than other amino acids in most tissues</a:t>
            </a:r>
            <a:endParaRPr lang="en-US" sz="1800" b="0" i="0" u="none" strike="noStrike" baseline="0" dirty="0">
              <a:solidFill>
                <a:srgbClr val="FF0000"/>
              </a:solidFill>
              <a:latin typeface="Century-Light"/>
            </a:endParaRPr>
          </a:p>
          <a:p>
            <a:pPr algn="l"/>
            <a:endParaRPr lang="sr-Latn-R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777173" cy="1385993"/>
          </a:xfrm>
        </p:spPr>
        <p:txBody>
          <a:bodyPr>
            <a:normAutofit fontScale="90000"/>
          </a:bodyPr>
          <a:lstStyle/>
          <a:p>
            <a:pPr algn="ctr"/>
            <a:r>
              <a:rPr lang="sr-Latn-RS" sz="4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AMINO ACIDS AND </a:t>
            </a:r>
            <a:r>
              <a:rPr lang="en-US" sz="4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PROTEIN</a:t>
            </a:r>
            <a:r>
              <a:rPr lang="sr-Latn-RS" sz="4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METABOLISM </a:t>
            </a:r>
            <a:endParaRPr lang="sr-Latn-RS" dirty="0">
              <a:solidFill>
                <a:schemeClr val="tx1"/>
              </a:solidFill>
            </a:endParaRPr>
          </a:p>
        </p:txBody>
      </p:sp>
      <p:sp>
        <p:nvSpPr>
          <p:cNvPr id="3" name="Content Placeholder 2"/>
          <p:cNvSpPr>
            <a:spLocks noGrp="1"/>
          </p:cNvSpPr>
          <p:nvPr>
            <p:ph idx="1"/>
          </p:nvPr>
        </p:nvSpPr>
        <p:spPr>
          <a:xfrm>
            <a:off x="609600" y="1690793"/>
            <a:ext cx="8755087" cy="4862407"/>
          </a:xfrm>
        </p:spPr>
        <p:txBody>
          <a:bodyPr>
            <a:normAutofit fontScale="92500"/>
          </a:bodyPr>
          <a:lstStyle/>
          <a:p>
            <a:pPr marL="0" indent="0">
              <a:buNone/>
            </a:pPr>
            <a:r>
              <a:rPr lang="en-US" sz="1600" i="1" dirty="0">
                <a:solidFill>
                  <a:schemeClr val="tx2"/>
                </a:solidFill>
              </a:rPr>
              <a:t>The word protein that I propose to you . . . I would wish to derive from </a:t>
            </a:r>
            <a:r>
              <a:rPr lang="en-US" sz="1600" i="1" dirty="0" err="1">
                <a:solidFill>
                  <a:schemeClr val="accent2"/>
                </a:solidFill>
              </a:rPr>
              <a:t>proteios</a:t>
            </a:r>
            <a:r>
              <a:rPr lang="en-US" sz="1600" i="1" dirty="0">
                <a:solidFill>
                  <a:schemeClr val="tx2"/>
                </a:solidFill>
              </a:rPr>
              <a:t>, because it appears to be the primitive or principal substance of animal nutrition that plants prepare for the herbivores, and which the latter then furnish to the carnivores</a:t>
            </a:r>
            <a:endParaRPr lang="en-US" sz="1600" i="1" dirty="0">
              <a:solidFill>
                <a:schemeClr val="tx2"/>
              </a:solidFill>
            </a:endParaRPr>
          </a:p>
          <a:p>
            <a:pPr marL="0" indent="0">
              <a:buNone/>
            </a:pPr>
            <a:r>
              <a:rPr lang="en-US" sz="1800" b="0" i="1" u="none" strike="noStrike" baseline="0" dirty="0">
                <a:solidFill>
                  <a:srgbClr val="262626"/>
                </a:solidFill>
                <a:latin typeface="FranklinGothic-BookCndItal"/>
              </a:rPr>
              <a:t>				</a:t>
            </a:r>
            <a:r>
              <a:rPr lang="sr-Latn-RS" sz="1800" b="0" i="1" u="none" strike="noStrike" baseline="0" dirty="0">
                <a:solidFill>
                  <a:schemeClr val="tx2"/>
                </a:solidFill>
                <a:latin typeface="FranklinGothic-BookCndItal"/>
              </a:rPr>
              <a:t>J. J. Berzelius, </a:t>
            </a:r>
            <a:r>
              <a:rPr lang="sr-Latn-RS" sz="1800" b="0" i="0" u="none" strike="noStrike" baseline="0" dirty="0">
                <a:solidFill>
                  <a:schemeClr val="tx2"/>
                </a:solidFill>
                <a:latin typeface="FranklinGothic-BookCnd"/>
              </a:rPr>
              <a:t>letter to G. J. Mulder, 1838</a:t>
            </a:r>
            <a:endParaRPr lang="en-US" sz="1800" b="0" i="0" u="none" strike="noStrike" baseline="0" dirty="0">
              <a:solidFill>
                <a:schemeClr val="tx2"/>
              </a:solidFill>
              <a:latin typeface="FranklinGothic-BookCnd"/>
            </a:endParaRPr>
          </a:p>
          <a:p>
            <a:pPr algn="l"/>
            <a:r>
              <a:rPr lang="en-US" sz="1800" b="0" i="0" u="none" strike="noStrike" baseline="0" dirty="0">
                <a:solidFill>
                  <a:srgbClr val="FF0000"/>
                </a:solidFill>
                <a:latin typeface="FranklinGothic-MedCnd"/>
              </a:rPr>
              <a:t>P</a:t>
            </a:r>
            <a:r>
              <a:rPr lang="en-US" sz="1800" b="0" i="0" u="none" strike="noStrike" baseline="0" dirty="0">
                <a:solidFill>
                  <a:srgbClr val="FF0000"/>
                </a:solidFill>
                <a:latin typeface="Century-Light"/>
              </a:rPr>
              <a:t>roteins</a:t>
            </a:r>
            <a:r>
              <a:rPr lang="en-US" sz="1800" b="0" i="0" u="none" strike="noStrike" baseline="0" dirty="0">
                <a:solidFill>
                  <a:srgbClr val="000000"/>
                </a:solidFill>
                <a:latin typeface="Century-Light"/>
              </a:rPr>
              <a:t> are the most abundant biological macromolecules, occurring in all cells and all parts of cells</a:t>
            </a:r>
            <a:endParaRPr lang="en-US" sz="1800" b="0" i="0" u="none" strike="noStrike" baseline="0" dirty="0">
              <a:solidFill>
                <a:srgbClr val="000000"/>
              </a:solidFill>
              <a:latin typeface="Century-Light"/>
            </a:endParaRPr>
          </a:p>
          <a:p>
            <a:pPr algn="l"/>
            <a:r>
              <a:rPr lang="sr-Latn-RS" sz="1800" b="0" i="0" u="none" strike="noStrike" baseline="0" dirty="0">
                <a:latin typeface="Century-Light"/>
              </a:rPr>
              <a:t>Proteins</a:t>
            </a:r>
            <a:r>
              <a:rPr lang="en-US" sz="1800" b="0" i="0" u="none" strike="noStrike" baseline="0" dirty="0">
                <a:latin typeface="Century-Light"/>
              </a:rPr>
              <a:t> also occur in great variety; thousands of different kinds, ranging in size from </a:t>
            </a:r>
            <a:r>
              <a:rPr lang="en-US" sz="1800" b="0" i="0" u="none" strike="noStrike" baseline="0" dirty="0">
                <a:solidFill>
                  <a:srgbClr val="FF0000"/>
                </a:solidFill>
                <a:latin typeface="Century-Light"/>
              </a:rPr>
              <a:t>relatively small peptides to huge polymers with molecular weights in the millions, may be found in a single cell</a:t>
            </a:r>
            <a:endParaRPr lang="en-US" sz="1800" b="0" i="0" u="none" strike="noStrike" baseline="0" dirty="0">
              <a:solidFill>
                <a:srgbClr val="FF0000"/>
              </a:solidFill>
              <a:latin typeface="Century-Light"/>
            </a:endParaRPr>
          </a:p>
          <a:p>
            <a:pPr algn="l"/>
            <a:r>
              <a:rPr lang="sr-Latn-RS" sz="1800" b="0" i="0" u="none" strike="noStrike" baseline="0" dirty="0">
                <a:latin typeface="Century-Light"/>
              </a:rPr>
              <a:t>Moreover, proteins </a:t>
            </a:r>
            <a:r>
              <a:rPr lang="sr-Latn-RS" sz="1800" b="0" i="0" u="none" strike="noStrike" baseline="0" dirty="0">
                <a:solidFill>
                  <a:schemeClr val="accent2"/>
                </a:solidFill>
                <a:latin typeface="Century-Light"/>
              </a:rPr>
              <a:t>exhibit</a:t>
            </a:r>
            <a:r>
              <a:rPr lang="en-US" sz="1800" b="0" i="0" u="none" strike="noStrike" baseline="0" dirty="0">
                <a:solidFill>
                  <a:schemeClr val="accent2"/>
                </a:solidFill>
                <a:latin typeface="Century-Light"/>
              </a:rPr>
              <a:t> enormous diversity of biological function</a:t>
            </a:r>
            <a:endParaRPr lang="en-US" sz="1800" b="0" i="0" u="none" strike="noStrike" baseline="0" dirty="0">
              <a:solidFill>
                <a:schemeClr val="accent2"/>
              </a:solidFill>
              <a:latin typeface="Century-Light"/>
            </a:endParaRPr>
          </a:p>
          <a:p>
            <a:pPr algn="l"/>
            <a:r>
              <a:rPr lang="sr-Latn-RS" sz="1800" b="0" i="0" u="none" strike="noStrike" baseline="0" dirty="0">
                <a:latin typeface="Century-Light"/>
              </a:rPr>
              <a:t>All proteins</a:t>
            </a:r>
            <a:r>
              <a:rPr lang="en-US" sz="1800" dirty="0">
                <a:latin typeface="Century-Light"/>
              </a:rPr>
              <a:t> </a:t>
            </a:r>
            <a:r>
              <a:rPr lang="sr-Latn-RS" sz="1800" b="0" i="0" u="none" strike="noStrike" baseline="0" dirty="0">
                <a:solidFill>
                  <a:srgbClr val="FF0000"/>
                </a:solidFill>
                <a:latin typeface="Century-Light"/>
              </a:rPr>
              <a:t>are</a:t>
            </a:r>
            <a:r>
              <a:rPr lang="en-US" sz="1800" b="0" i="0" u="none" strike="noStrike" baseline="0" dirty="0">
                <a:solidFill>
                  <a:srgbClr val="FF0000"/>
                </a:solidFill>
                <a:latin typeface="Century-Light"/>
              </a:rPr>
              <a:t> constructed from the same ubiquitous set of 20 amino acids</a:t>
            </a:r>
            <a:r>
              <a:rPr lang="en-US" sz="1800" b="0" i="0" u="none" strike="noStrike" baseline="0" dirty="0">
                <a:latin typeface="Century-Light"/>
              </a:rPr>
              <a:t>, covalently linked in characteristic linear sequences</a:t>
            </a:r>
            <a:endParaRPr lang="en-US" sz="1800" b="0" i="0" u="none" strike="noStrike" baseline="0" dirty="0">
              <a:latin typeface="Century-Light"/>
            </a:endParaRPr>
          </a:p>
          <a:p>
            <a:pPr algn="l"/>
            <a:r>
              <a:rPr lang="en-US" sz="1800" b="0" i="0" u="none" strike="noStrike" baseline="0" dirty="0">
                <a:latin typeface="Century-Light"/>
              </a:rPr>
              <a:t>Because each of these amino acids </a:t>
            </a:r>
            <a:r>
              <a:rPr lang="en-US" sz="1800" b="0" i="0" u="none" strike="noStrike" baseline="0" dirty="0">
                <a:solidFill>
                  <a:srgbClr val="FF0000"/>
                </a:solidFill>
                <a:latin typeface="Century-Light"/>
              </a:rPr>
              <a:t>has a side chain with distinctive chemical properties</a:t>
            </a:r>
            <a:r>
              <a:rPr lang="en-US" sz="1800" b="0" i="0" u="none" strike="noStrike" baseline="0" dirty="0">
                <a:latin typeface="Century-Light"/>
              </a:rPr>
              <a:t>, this group of 20 precursor molecules may be regarded as the alphabet in which the language of protein structure is written</a:t>
            </a:r>
            <a:endParaRPr lang="en-US" sz="1800" b="0" i="0" u="none" strike="noStrike" baseline="0" dirty="0">
              <a:latin typeface="Century-Light"/>
            </a:endParaRPr>
          </a:p>
          <a:p>
            <a:pPr algn="l"/>
            <a:r>
              <a:rPr lang="en-US" sz="1800" dirty="0">
                <a:latin typeface="Century-Light"/>
              </a:rPr>
              <a:t>C</a:t>
            </a:r>
            <a:r>
              <a:rPr lang="en-US" sz="1800" b="0" i="0" u="none" strike="noStrike" baseline="0" dirty="0">
                <a:latin typeface="Century-Light"/>
              </a:rPr>
              <a:t>ells can produce proteins with strikingly different properties and activities by joining the same 20 amino acids in many different </a:t>
            </a:r>
            <a:r>
              <a:rPr lang="sr-Latn-RS" sz="1800" b="0" i="0" u="none" strike="noStrike" baseline="0" dirty="0">
                <a:latin typeface="Century-Light"/>
              </a:rPr>
              <a:t>combinations and sequences</a:t>
            </a:r>
            <a:endParaRPr lang="sr-Latn-RS" dirty="0">
              <a:solidFill>
                <a:schemeClr val="accent2"/>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6467" y="279400"/>
            <a:ext cx="8777173" cy="1018033"/>
          </a:xfrm>
        </p:spPr>
        <p:txBody>
          <a:bodyPr/>
          <a:lstStyle/>
          <a:p>
            <a:r>
              <a:rPr lang="en-US" dirty="0">
                <a:solidFill>
                  <a:schemeClr val="tx1"/>
                </a:solidFill>
              </a:rPr>
              <a:t>Metabolic Fates of Amino Groups</a:t>
            </a:r>
            <a:endParaRPr lang="sr-Latn-RS" dirty="0"/>
          </a:p>
        </p:txBody>
      </p:sp>
      <p:pic>
        <p:nvPicPr>
          <p:cNvPr id="5" name="Content Placeholder 4"/>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516467" y="1617133"/>
            <a:ext cx="8017933" cy="4961467"/>
          </a:xfr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0709" y="504783"/>
            <a:ext cx="8777173" cy="1038860"/>
          </a:xfrm>
        </p:spPr>
        <p:txBody>
          <a:bodyPr>
            <a:normAutofit fontScale="90000"/>
          </a:bodyPr>
          <a:lstStyle/>
          <a:p>
            <a:pPr algn="ctr"/>
            <a:r>
              <a:rPr lang="en-US" dirty="0">
                <a:solidFill>
                  <a:schemeClr val="tx1"/>
                </a:solidFill>
              </a:rPr>
              <a:t>Dietary Protein Is Enzymatically Degraded to Amino Acids</a:t>
            </a:r>
            <a:endParaRPr lang="sr-Latn-RS" dirty="0">
              <a:solidFill>
                <a:schemeClr val="tx1"/>
              </a:solidFill>
            </a:endParaRPr>
          </a:p>
        </p:txBody>
      </p:sp>
      <p:sp>
        <p:nvSpPr>
          <p:cNvPr id="3" name="Content Placeholder 2"/>
          <p:cNvSpPr>
            <a:spLocks noGrp="1"/>
          </p:cNvSpPr>
          <p:nvPr>
            <p:ph idx="1"/>
          </p:nvPr>
        </p:nvSpPr>
        <p:spPr>
          <a:xfrm>
            <a:off x="610710" y="1888068"/>
            <a:ext cx="7889824" cy="4465150"/>
          </a:xfrm>
        </p:spPr>
        <p:txBody>
          <a:bodyPr>
            <a:normAutofit/>
          </a:bodyPr>
          <a:lstStyle/>
          <a:p>
            <a:pPr algn="l"/>
            <a:r>
              <a:rPr lang="en-US" sz="1800" b="0" i="0" u="none" strike="noStrike" baseline="0" dirty="0">
                <a:latin typeface="Century-Light"/>
              </a:rPr>
              <a:t>Entry of dietary protein into the stomach stimulates the gastric mucosa to secrete the </a:t>
            </a:r>
            <a:r>
              <a:rPr lang="en-US" sz="1800" b="0" i="0" u="none" strike="noStrike" baseline="0" dirty="0">
                <a:solidFill>
                  <a:srgbClr val="FF0000"/>
                </a:solidFill>
                <a:latin typeface="Century-Light"/>
              </a:rPr>
              <a:t>hormone </a:t>
            </a:r>
            <a:r>
              <a:rPr lang="en-US" sz="1800" b="1" i="0" u="none" strike="noStrike" baseline="0" dirty="0">
                <a:solidFill>
                  <a:srgbClr val="FF0000"/>
                </a:solidFill>
                <a:latin typeface="Century-Bold"/>
              </a:rPr>
              <a:t>gastrin</a:t>
            </a:r>
            <a:r>
              <a:rPr lang="en-US" sz="1800" b="1" i="0" u="none" strike="noStrike" baseline="0" dirty="0">
                <a:latin typeface="Century-Bold"/>
              </a:rPr>
              <a:t>, </a:t>
            </a:r>
            <a:r>
              <a:rPr lang="en-US" sz="1800" b="0" i="0" u="none" strike="noStrike" baseline="0" dirty="0">
                <a:latin typeface="Century-Light"/>
              </a:rPr>
              <a:t>which in turn stimulates the secretion of hydrochloric acid by the parietal cells and </a:t>
            </a:r>
            <a:r>
              <a:rPr lang="en-US" sz="1800" b="0" i="0" u="none" strike="noStrike" baseline="0" dirty="0">
                <a:solidFill>
                  <a:srgbClr val="FF0000"/>
                </a:solidFill>
                <a:latin typeface="Century-Light"/>
              </a:rPr>
              <a:t>pepsinogen</a:t>
            </a:r>
            <a:r>
              <a:rPr lang="en-US" sz="1800" b="0" i="0" u="none" strike="noStrike" baseline="0" dirty="0">
                <a:latin typeface="Century-Light"/>
              </a:rPr>
              <a:t> by the chief cells of the gastric glands</a:t>
            </a:r>
            <a:endParaRPr lang="en-US" sz="1800" b="0" i="0" u="none" strike="noStrike" baseline="0" dirty="0">
              <a:latin typeface="Century-Light"/>
            </a:endParaRPr>
          </a:p>
          <a:p>
            <a:pPr algn="l"/>
            <a:r>
              <a:rPr lang="sr-Latn-RS" sz="1800" b="0" i="0" u="none" strike="noStrike" baseline="0" dirty="0">
                <a:latin typeface="Century-Light"/>
              </a:rPr>
              <a:t>The acidic gastric</a:t>
            </a:r>
            <a:r>
              <a:rPr lang="en-US" sz="1800" b="0" i="0" u="none" strike="noStrike" baseline="0" dirty="0">
                <a:latin typeface="Century-Light"/>
              </a:rPr>
              <a:t> juice (pH 1.0 to 2.5) is both an </a:t>
            </a:r>
            <a:r>
              <a:rPr lang="en-US" sz="1800" b="0" i="0" u="none" strike="noStrike" baseline="0" dirty="0">
                <a:solidFill>
                  <a:srgbClr val="FF0000"/>
                </a:solidFill>
                <a:latin typeface="Century-Light"/>
              </a:rPr>
              <a:t>antiseptic, killing most bacteria and other foreign cells, and a denaturing agent</a:t>
            </a:r>
            <a:r>
              <a:rPr lang="en-US" sz="1800" b="0" i="0" u="none" strike="noStrike" baseline="0" dirty="0">
                <a:latin typeface="Century-Light"/>
              </a:rPr>
              <a:t>, unfolding globular proteins and rendering their internal peptide bonds more accessible to enzymatic </a:t>
            </a:r>
            <a:r>
              <a:rPr lang="sr-Latn-RS" sz="1800" b="0" i="0" u="none" strike="noStrike" baseline="0" dirty="0">
                <a:latin typeface="Century-Light"/>
              </a:rPr>
              <a:t>hydrolysis</a:t>
            </a:r>
            <a:endParaRPr lang="en-US" sz="1800" b="0" i="0" u="none" strike="noStrike" baseline="0" dirty="0">
              <a:latin typeface="Century-Light"/>
            </a:endParaRPr>
          </a:p>
          <a:p>
            <a:pPr algn="l"/>
            <a:r>
              <a:rPr lang="en-US" sz="1800" b="1" i="0" u="none" strike="noStrike" baseline="0" dirty="0">
                <a:solidFill>
                  <a:srgbClr val="FF0000"/>
                </a:solidFill>
                <a:latin typeface="Century-Bold"/>
              </a:rPr>
              <a:t>Pepsinogen</a:t>
            </a:r>
            <a:r>
              <a:rPr lang="en-US" sz="1800" b="1" i="0" u="none" strike="noStrike" baseline="0" dirty="0">
                <a:latin typeface="Century-Bold"/>
              </a:rPr>
              <a:t> </a:t>
            </a:r>
            <a:r>
              <a:rPr lang="en-US" sz="1800" b="0" i="0" u="none" strike="noStrike" baseline="0" dirty="0">
                <a:latin typeface="Century-Light"/>
              </a:rPr>
              <a:t>(</a:t>
            </a:r>
            <a:r>
              <a:rPr lang="en-US" sz="1800" b="0" i="1" u="none" strike="noStrike" baseline="0" dirty="0" err="1">
                <a:latin typeface="Century-LightItalic"/>
              </a:rPr>
              <a:t>M</a:t>
            </a:r>
            <a:r>
              <a:rPr lang="en-US" sz="1800" b="0" i="0" u="none" strike="noStrike" baseline="0" dirty="0" err="1">
                <a:latin typeface="Century-Light"/>
              </a:rPr>
              <a:t>r</a:t>
            </a:r>
            <a:r>
              <a:rPr lang="en-US" sz="1800" b="0" i="0" u="none" strike="noStrike" baseline="0" dirty="0">
                <a:latin typeface="Century-Light"/>
              </a:rPr>
              <a:t> 40,554), an inactive precursor, or zymogen (p. 231), is converted to active pepsin (</a:t>
            </a:r>
            <a:r>
              <a:rPr lang="en-US" sz="1800" b="0" i="1" u="none" strike="noStrike" baseline="0" dirty="0" err="1">
                <a:latin typeface="Century-LightItalic"/>
              </a:rPr>
              <a:t>M</a:t>
            </a:r>
            <a:r>
              <a:rPr lang="en-US" sz="1800" b="0" i="0" u="none" strike="noStrike" baseline="0" dirty="0" err="1">
                <a:latin typeface="Century-Light"/>
              </a:rPr>
              <a:t>r</a:t>
            </a:r>
            <a:r>
              <a:rPr lang="en-US" sz="1800" b="0" i="0" u="none" strike="noStrike" baseline="0" dirty="0">
                <a:latin typeface="Century-Light"/>
              </a:rPr>
              <a:t> 34,614) by the enzymatic action of pepsin itself</a:t>
            </a:r>
            <a:endParaRPr lang="en-US" sz="1800" b="0" i="0" u="none" strike="noStrike" baseline="0" dirty="0">
              <a:latin typeface="Century-Light"/>
            </a:endParaRPr>
          </a:p>
          <a:p>
            <a:pPr algn="l"/>
            <a:r>
              <a:rPr lang="en-US" sz="1800" b="0" i="0" u="none" strike="noStrike" baseline="0" dirty="0">
                <a:latin typeface="Century-Light"/>
              </a:rPr>
              <a:t>In the stomach, </a:t>
            </a:r>
            <a:r>
              <a:rPr lang="en-US" sz="1800" b="0" i="0" u="none" strike="noStrike" baseline="0" dirty="0">
                <a:solidFill>
                  <a:srgbClr val="FF0000"/>
                </a:solidFill>
                <a:latin typeface="Century-Light"/>
              </a:rPr>
              <a:t>pepsin hydrolyzes ingested proteins </a:t>
            </a:r>
            <a:r>
              <a:rPr lang="en-US" sz="1800" b="0" i="0" u="none" strike="noStrike" baseline="0" dirty="0">
                <a:latin typeface="Century-Light"/>
              </a:rPr>
              <a:t>at peptide bonds on the amino-terminal side of the </a:t>
            </a:r>
            <a:r>
              <a:rPr lang="en-US" sz="1800" b="0" i="0" u="none" strike="noStrike" baseline="0" dirty="0">
                <a:solidFill>
                  <a:srgbClr val="FF0000"/>
                </a:solidFill>
                <a:latin typeface="Century-Light"/>
              </a:rPr>
              <a:t>aromatic amino acid </a:t>
            </a:r>
            <a:r>
              <a:rPr lang="en-US" sz="1800" b="0" i="0" u="none" strike="noStrike" baseline="0" dirty="0">
                <a:latin typeface="Century-Light"/>
              </a:rPr>
              <a:t>residues </a:t>
            </a:r>
            <a:r>
              <a:rPr lang="en-US" sz="1800" b="0" i="0" u="none" strike="noStrike" baseline="0" dirty="0" err="1">
                <a:latin typeface="Century-Light"/>
              </a:rPr>
              <a:t>Phe</a:t>
            </a:r>
            <a:r>
              <a:rPr lang="en-US" sz="1800" b="0" i="0" u="none" strike="noStrike" baseline="0" dirty="0">
                <a:latin typeface="Century-Light"/>
              </a:rPr>
              <a:t>, </a:t>
            </a:r>
            <a:r>
              <a:rPr lang="en-US" sz="1800" b="0" i="0" u="none" strike="noStrike" baseline="0" dirty="0" err="1">
                <a:latin typeface="Century-Light"/>
              </a:rPr>
              <a:t>Trp</a:t>
            </a:r>
            <a:r>
              <a:rPr lang="en-US" sz="1800" b="0" i="0" u="none" strike="noStrike" baseline="0" dirty="0">
                <a:latin typeface="Century-Light"/>
              </a:rPr>
              <a:t>, and Tyr</a:t>
            </a:r>
            <a:r>
              <a:rPr lang="en-US" sz="1800" dirty="0">
                <a:latin typeface="Century-Light"/>
              </a:rPr>
              <a:t> </a:t>
            </a:r>
            <a:r>
              <a:rPr lang="en-US" sz="1800" b="0" i="0" u="none" strike="noStrike" baseline="0" dirty="0">
                <a:latin typeface="Century-Light"/>
              </a:rPr>
              <a:t>cleaving long polypeptide chains into a mixture of </a:t>
            </a:r>
            <a:r>
              <a:rPr lang="sr-Latn-RS" sz="1800" b="0" i="0" u="none" strike="noStrike" baseline="0" dirty="0">
                <a:latin typeface="Century-Light"/>
              </a:rPr>
              <a:t>smaller peptides</a:t>
            </a:r>
            <a:endParaRPr lang="sr-Latn-RS" dirty="0"/>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576733" y="0"/>
            <a:ext cx="3615267" cy="685800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4266" y="355600"/>
            <a:ext cx="8777173" cy="835659"/>
          </a:xfrm>
        </p:spPr>
        <p:txBody>
          <a:bodyPr>
            <a:normAutofit fontScale="90000"/>
          </a:bodyPr>
          <a:lstStyle/>
          <a:p>
            <a:pPr algn="ctr"/>
            <a:r>
              <a:rPr lang="en-US" dirty="0">
                <a:solidFill>
                  <a:schemeClr val="tx1"/>
                </a:solidFill>
              </a:rPr>
              <a:t>Dietary Protein Is Enzymatically Degraded to Amino Acids</a:t>
            </a:r>
            <a:endParaRPr lang="sr-Latn-RS" dirty="0"/>
          </a:p>
        </p:txBody>
      </p:sp>
      <p:sp>
        <p:nvSpPr>
          <p:cNvPr id="3" name="Content Placeholder 2"/>
          <p:cNvSpPr>
            <a:spLocks noGrp="1"/>
          </p:cNvSpPr>
          <p:nvPr>
            <p:ph idx="1"/>
          </p:nvPr>
        </p:nvSpPr>
        <p:spPr>
          <a:xfrm>
            <a:off x="588624" y="1428733"/>
            <a:ext cx="7810310" cy="4458817"/>
          </a:xfrm>
        </p:spPr>
        <p:txBody>
          <a:bodyPr>
            <a:normAutofit fontScale="92500" lnSpcReduction="20000"/>
          </a:bodyPr>
          <a:lstStyle/>
          <a:p>
            <a:pPr algn="l"/>
            <a:r>
              <a:rPr lang="en-US" sz="1800" b="0" i="0" u="none" strike="noStrike" baseline="0" dirty="0">
                <a:latin typeface="Century-Light"/>
              </a:rPr>
              <a:t>As the acidic stomach contents pass into the small intestine, the low pH triggers secretion of the hormone </a:t>
            </a:r>
            <a:r>
              <a:rPr lang="sr-Latn-RS" sz="1800" b="1" i="0" u="none" strike="noStrike" baseline="0" dirty="0">
                <a:solidFill>
                  <a:srgbClr val="FF0000"/>
                </a:solidFill>
                <a:latin typeface="Century-Bold"/>
              </a:rPr>
              <a:t>secretin</a:t>
            </a:r>
            <a:r>
              <a:rPr lang="sr-Latn-RS" sz="1800" b="1" i="0" u="none" strike="noStrike" baseline="0" dirty="0">
                <a:latin typeface="Century-Bold"/>
              </a:rPr>
              <a:t> </a:t>
            </a:r>
            <a:r>
              <a:rPr lang="sr-Latn-RS" sz="1800" b="0" i="0" u="none" strike="noStrike" baseline="0" dirty="0">
                <a:latin typeface="Century-Light"/>
              </a:rPr>
              <a:t>into the blood</a:t>
            </a:r>
            <a:endParaRPr lang="en-US" sz="1800" b="0" i="0" u="none" strike="noStrike" baseline="0" dirty="0">
              <a:latin typeface="Century-Light"/>
            </a:endParaRPr>
          </a:p>
          <a:p>
            <a:pPr algn="l"/>
            <a:r>
              <a:rPr lang="sr-Latn-RS" sz="1800" b="0" i="0" u="none" strike="noStrike" baseline="0" dirty="0">
                <a:latin typeface="Century-Light"/>
              </a:rPr>
              <a:t>Secretin stimulates the pancreas</a:t>
            </a:r>
            <a:r>
              <a:rPr lang="en-US" sz="1800" b="0" i="0" u="none" strike="noStrike" baseline="0" dirty="0">
                <a:latin typeface="Century-Light"/>
              </a:rPr>
              <a:t> to </a:t>
            </a:r>
            <a:r>
              <a:rPr lang="en-US" sz="1800" b="0" i="0" u="none" strike="noStrike" baseline="0" dirty="0">
                <a:solidFill>
                  <a:srgbClr val="FF0000"/>
                </a:solidFill>
                <a:latin typeface="Century-Light"/>
              </a:rPr>
              <a:t>secrete bicarbonate </a:t>
            </a:r>
            <a:r>
              <a:rPr lang="en-US" sz="1800" b="0" i="0" u="none" strike="noStrike" baseline="0" dirty="0">
                <a:latin typeface="Century-Light"/>
              </a:rPr>
              <a:t>into the small intestine to neutralize the gastric HCl, abruptly increasing the pH to </a:t>
            </a:r>
            <a:r>
              <a:rPr lang="sr-Latn-RS" sz="1800" b="0" i="0" u="none" strike="noStrike" baseline="0" dirty="0">
                <a:latin typeface="Century-Light"/>
              </a:rPr>
              <a:t>about 7</a:t>
            </a:r>
            <a:endParaRPr lang="en-US" sz="1800" b="0" i="0" u="none" strike="noStrike" baseline="0" dirty="0">
              <a:latin typeface="Century-Light"/>
            </a:endParaRPr>
          </a:p>
          <a:p>
            <a:pPr algn="l"/>
            <a:r>
              <a:rPr lang="sr-Latn-RS" sz="1800" b="0" i="0" u="none" strike="noStrike" baseline="0" dirty="0">
                <a:latin typeface="Century-Light"/>
              </a:rPr>
              <a:t>Arrival of</a:t>
            </a:r>
            <a:r>
              <a:rPr lang="en-US" sz="1800" b="0" i="0" u="none" strike="noStrike" baseline="0" dirty="0">
                <a:latin typeface="Century-Light"/>
              </a:rPr>
              <a:t> amino acids in the upper part of the intestine (duodenum) causes release into the blood of the hormone </a:t>
            </a:r>
            <a:r>
              <a:rPr lang="en-US" sz="1800" b="1" i="0" u="none" strike="noStrike" baseline="0" dirty="0">
                <a:solidFill>
                  <a:srgbClr val="FF0000"/>
                </a:solidFill>
                <a:latin typeface="Century-Bold"/>
              </a:rPr>
              <a:t>cholecystokinin</a:t>
            </a:r>
            <a:r>
              <a:rPr lang="en-US" sz="1800" b="1" i="0" u="none" strike="noStrike" baseline="0" dirty="0">
                <a:latin typeface="Century-Bold"/>
              </a:rPr>
              <a:t>, </a:t>
            </a:r>
            <a:r>
              <a:rPr lang="en-US" sz="1800" b="0" i="0" u="none" strike="noStrike" baseline="0" dirty="0">
                <a:latin typeface="Century-Light"/>
              </a:rPr>
              <a:t>which stimulates secretion of several pancreatic enzymes with activity optima at pH 7 to 8 </a:t>
            </a:r>
            <a:endParaRPr lang="en-US" sz="1800" b="0" i="0" u="none" strike="noStrike" baseline="0" dirty="0">
              <a:latin typeface="Century-Light"/>
            </a:endParaRPr>
          </a:p>
          <a:p>
            <a:pPr algn="l"/>
            <a:r>
              <a:rPr lang="sr-Latn-RS" sz="1800" b="1" i="0" u="none" strike="noStrike" baseline="0" dirty="0">
                <a:solidFill>
                  <a:srgbClr val="FF0000"/>
                </a:solidFill>
                <a:latin typeface="Century-Bold"/>
              </a:rPr>
              <a:t>Trypsinogen, chymotrypsinogen</a:t>
            </a:r>
            <a:r>
              <a:rPr lang="sr-Latn-RS" sz="1800" b="1" i="0" u="none" strike="noStrike" baseline="0" dirty="0">
                <a:latin typeface="Century-Bold"/>
              </a:rPr>
              <a:t>, </a:t>
            </a:r>
            <a:r>
              <a:rPr lang="sr-Latn-RS" sz="1800" b="0" i="0" u="none" strike="noStrike" baseline="0" dirty="0">
                <a:latin typeface="Century-Light"/>
              </a:rPr>
              <a:t>and </a:t>
            </a:r>
            <a:r>
              <a:rPr lang="sr-Latn-RS" sz="1800" b="1" i="0" u="none" strike="noStrike" baseline="0" dirty="0">
                <a:solidFill>
                  <a:srgbClr val="FF0000"/>
                </a:solidFill>
                <a:latin typeface="Century-Bold"/>
              </a:rPr>
              <a:t>procarboxypeptidases</a:t>
            </a:r>
            <a:r>
              <a:rPr lang="en-US" sz="1800" b="1" i="0" u="none" strike="noStrike" baseline="0" dirty="0">
                <a:solidFill>
                  <a:srgbClr val="FF0000"/>
                </a:solidFill>
                <a:latin typeface="Century-Bold"/>
              </a:rPr>
              <a:t> A </a:t>
            </a:r>
            <a:r>
              <a:rPr lang="en-US" sz="1800" b="0" i="0" u="none" strike="noStrike" baseline="0" dirty="0">
                <a:latin typeface="Century-Light"/>
              </a:rPr>
              <a:t>and </a:t>
            </a:r>
            <a:r>
              <a:rPr lang="en-US" sz="1800" b="1" i="0" u="none" strike="noStrike" baseline="0" dirty="0">
                <a:solidFill>
                  <a:srgbClr val="FF0000"/>
                </a:solidFill>
                <a:latin typeface="Century-Bold"/>
              </a:rPr>
              <a:t>B</a:t>
            </a:r>
            <a:r>
              <a:rPr lang="en-US" sz="1800" b="1" i="0" u="none" strike="noStrike" baseline="0" dirty="0">
                <a:latin typeface="Century-Bold"/>
              </a:rPr>
              <a:t>, </a:t>
            </a:r>
            <a:r>
              <a:rPr lang="en-US" sz="1800" b="0" i="0" u="none" strike="noStrike" baseline="0" dirty="0">
                <a:latin typeface="Century-Light"/>
              </a:rPr>
              <a:t>the zymogens of </a:t>
            </a:r>
            <a:r>
              <a:rPr lang="en-US" sz="1800" b="1" i="0" u="none" strike="noStrike" baseline="0" dirty="0">
                <a:solidFill>
                  <a:srgbClr val="FF0000"/>
                </a:solidFill>
                <a:latin typeface="Century-Bold"/>
              </a:rPr>
              <a:t>trypsin, chymotrypsin</a:t>
            </a:r>
            <a:r>
              <a:rPr lang="en-US" sz="1800" b="1" i="0" u="none" strike="noStrike" baseline="0" dirty="0">
                <a:latin typeface="Century-Bold"/>
              </a:rPr>
              <a:t>, </a:t>
            </a:r>
            <a:r>
              <a:rPr lang="en-US" sz="1800" b="0" i="0" u="none" strike="noStrike" baseline="0" dirty="0">
                <a:latin typeface="Century-Light"/>
              </a:rPr>
              <a:t>and </a:t>
            </a:r>
            <a:r>
              <a:rPr lang="en-US" sz="1800" b="1" i="0" u="none" strike="noStrike" baseline="0" dirty="0">
                <a:solidFill>
                  <a:srgbClr val="FF0000"/>
                </a:solidFill>
                <a:latin typeface="Century-Bold"/>
              </a:rPr>
              <a:t>carboxypeptidases A </a:t>
            </a:r>
            <a:r>
              <a:rPr lang="en-US" sz="1800" b="0" i="0" u="none" strike="noStrike" baseline="0" dirty="0">
                <a:solidFill>
                  <a:srgbClr val="FF0000"/>
                </a:solidFill>
                <a:latin typeface="Century-Light"/>
              </a:rPr>
              <a:t>and </a:t>
            </a:r>
            <a:r>
              <a:rPr lang="en-US" sz="1800" b="1" i="0" u="none" strike="noStrike" baseline="0" dirty="0">
                <a:solidFill>
                  <a:srgbClr val="FF0000"/>
                </a:solidFill>
                <a:latin typeface="Century-Bold"/>
              </a:rPr>
              <a:t>B</a:t>
            </a:r>
            <a:r>
              <a:rPr lang="en-US" sz="1800" b="1" i="0" u="none" strike="noStrike" baseline="0" dirty="0">
                <a:latin typeface="Century-Bold"/>
              </a:rPr>
              <a:t>, </a:t>
            </a:r>
            <a:r>
              <a:rPr lang="en-US" sz="1800" b="0" i="0" u="none" strike="noStrike" baseline="0" dirty="0">
                <a:latin typeface="Century-Light"/>
              </a:rPr>
              <a:t>are synthesized and secreted by the exocrine cells of the pancreas</a:t>
            </a:r>
            <a:endParaRPr lang="en-US" sz="1800" b="0" i="0" u="none" strike="noStrike" baseline="0" dirty="0">
              <a:latin typeface="Century-Light"/>
            </a:endParaRPr>
          </a:p>
          <a:p>
            <a:pPr algn="l"/>
            <a:r>
              <a:rPr lang="en-US" sz="1800" b="0" i="0" u="none" strike="noStrike" baseline="0" dirty="0">
                <a:solidFill>
                  <a:srgbClr val="FF0000"/>
                </a:solidFill>
                <a:latin typeface="Century-Light"/>
              </a:rPr>
              <a:t>Trypsinogen is converted to its active form, trypsin, by </a:t>
            </a:r>
            <a:r>
              <a:rPr lang="en-US" sz="1800" b="1" i="0" u="none" strike="noStrike" baseline="0" dirty="0" err="1">
                <a:solidFill>
                  <a:srgbClr val="FF0000"/>
                </a:solidFill>
                <a:latin typeface="Century-Bold"/>
              </a:rPr>
              <a:t>enteropeptidase</a:t>
            </a:r>
            <a:r>
              <a:rPr lang="en-US" sz="1800" b="1" i="0" u="none" strike="noStrike" baseline="0" dirty="0">
                <a:latin typeface="Century-Bold"/>
              </a:rPr>
              <a:t>, </a:t>
            </a:r>
            <a:r>
              <a:rPr lang="en-US" sz="1800" b="0" i="0" u="none" strike="noStrike" baseline="0" dirty="0">
                <a:latin typeface="Century-Light"/>
              </a:rPr>
              <a:t>a proteolytic enzyme secreted by intestinal cells</a:t>
            </a:r>
            <a:endParaRPr lang="en-US" sz="1800" b="0" i="0" u="none" strike="noStrike" baseline="0" dirty="0">
              <a:latin typeface="Century-Light"/>
            </a:endParaRPr>
          </a:p>
          <a:p>
            <a:pPr algn="l"/>
            <a:r>
              <a:rPr lang="en-US" sz="1800" b="0" i="0" u="none" strike="noStrike" baseline="0" dirty="0">
                <a:latin typeface="Century-Light"/>
              </a:rPr>
              <a:t>Free trypsin then catalyzes the conversion of additional trypsinogen to trypsin</a:t>
            </a:r>
            <a:endParaRPr lang="en-US" sz="1800" b="0" i="0" u="none" strike="noStrike" baseline="0" dirty="0">
              <a:latin typeface="Century-Light"/>
            </a:endParaRPr>
          </a:p>
          <a:p>
            <a:pPr algn="l"/>
            <a:r>
              <a:rPr lang="sr-Latn-RS" sz="1800" b="0" i="0" u="none" strike="noStrike" baseline="0" dirty="0">
                <a:latin typeface="Century-Light"/>
              </a:rPr>
              <a:t>Trypsin also activates chymotrypsinogen, the procarboxypeptidases,and proelastase</a:t>
            </a:r>
            <a:endParaRPr lang="sr-Latn-RS" dirty="0"/>
          </a:p>
        </p:txBody>
      </p:sp>
      <p:pic>
        <p:nvPicPr>
          <p:cNvPr id="4" name="Picture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889999" y="0"/>
            <a:ext cx="3615267" cy="685800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9533" y="249426"/>
            <a:ext cx="8777173" cy="1018033"/>
          </a:xfrm>
        </p:spPr>
        <p:txBody>
          <a:bodyPr>
            <a:normAutofit fontScale="90000"/>
          </a:bodyPr>
          <a:lstStyle/>
          <a:p>
            <a:pPr algn="ctr"/>
            <a:r>
              <a:rPr lang="en-US" dirty="0">
                <a:solidFill>
                  <a:schemeClr val="tx1"/>
                </a:solidFill>
              </a:rPr>
              <a:t>Dietary Protein Is Enzymatically Degraded to Amino Acids</a:t>
            </a:r>
            <a:endParaRPr lang="sr-Latn-RS" dirty="0"/>
          </a:p>
        </p:txBody>
      </p:sp>
      <p:sp>
        <p:nvSpPr>
          <p:cNvPr id="3" name="Content Placeholder 2"/>
          <p:cNvSpPr>
            <a:spLocks noGrp="1"/>
          </p:cNvSpPr>
          <p:nvPr>
            <p:ph idx="1"/>
          </p:nvPr>
        </p:nvSpPr>
        <p:spPr>
          <a:xfrm>
            <a:off x="610710" y="1516886"/>
            <a:ext cx="7940624" cy="4836332"/>
          </a:xfrm>
        </p:spPr>
        <p:txBody>
          <a:bodyPr>
            <a:normAutofit/>
          </a:bodyPr>
          <a:lstStyle/>
          <a:p>
            <a:pPr algn="l"/>
            <a:r>
              <a:rPr lang="en-US" sz="1800" b="0" i="0" u="none" strike="noStrike" baseline="0" dirty="0">
                <a:latin typeface="Century-Light"/>
              </a:rPr>
              <a:t>Trypsin and chymotrypsin further hydrolyze the peptides that were produced by pepsin in the stomach</a:t>
            </a:r>
            <a:endParaRPr lang="en-US" sz="1800" b="0" i="0" u="none" strike="noStrike" baseline="0" dirty="0">
              <a:latin typeface="Century-Light"/>
            </a:endParaRPr>
          </a:p>
          <a:p>
            <a:pPr algn="l"/>
            <a:r>
              <a:rPr lang="en-US" sz="1800" b="0" i="0" u="none" strike="noStrike" baseline="0" dirty="0">
                <a:latin typeface="Century-Light"/>
              </a:rPr>
              <a:t>This stage of protein digestion is accomplished very efficiently, because pepsin, trypsin, and chymotrypsin have different amino acid specificities</a:t>
            </a:r>
            <a:endParaRPr lang="en-US" sz="1800" b="0" i="0" u="none" strike="noStrike" baseline="0" dirty="0">
              <a:latin typeface="Century-Light"/>
            </a:endParaRPr>
          </a:p>
          <a:p>
            <a:pPr algn="l"/>
            <a:r>
              <a:rPr lang="en-US" sz="1800" b="0" i="0" u="none" strike="noStrike" baseline="0" dirty="0">
                <a:latin typeface="Century-Light"/>
              </a:rPr>
              <a:t>Degradation of the short peptides in the small intestine is then completed by other </a:t>
            </a:r>
            <a:r>
              <a:rPr lang="en-US" sz="1800" b="0" i="0" u="none" strike="noStrike" baseline="0" dirty="0">
                <a:solidFill>
                  <a:srgbClr val="FF0000"/>
                </a:solidFill>
                <a:latin typeface="Century-Light"/>
              </a:rPr>
              <a:t>intestinal peptidases</a:t>
            </a:r>
            <a:endParaRPr lang="en-US" sz="1800" dirty="0">
              <a:solidFill>
                <a:srgbClr val="FF0000"/>
              </a:solidFill>
              <a:latin typeface="Century-Light"/>
            </a:endParaRPr>
          </a:p>
          <a:p>
            <a:pPr algn="l"/>
            <a:r>
              <a:rPr lang="en-US" sz="1800" b="0" i="0" u="none" strike="noStrike" baseline="0" dirty="0">
                <a:latin typeface="Century-Light"/>
              </a:rPr>
              <a:t>These include </a:t>
            </a:r>
            <a:r>
              <a:rPr lang="en-US" sz="1800" b="0" i="0" u="none" strike="noStrike" baseline="0" dirty="0">
                <a:solidFill>
                  <a:srgbClr val="FF0000"/>
                </a:solidFill>
                <a:latin typeface="Century-Light"/>
              </a:rPr>
              <a:t>carboxypeptidases A and B </a:t>
            </a:r>
            <a:r>
              <a:rPr lang="en-US" sz="1800" b="0" i="0" u="none" strike="noStrike" baseline="0" dirty="0">
                <a:latin typeface="Century-Light"/>
              </a:rPr>
              <a:t>(both of which are zinc-containing enzymes), which remove successive carboxyl-terminal residues from peptides, </a:t>
            </a:r>
            <a:r>
              <a:rPr lang="en-US" sz="1800" b="0" i="0" u="none" strike="noStrike" baseline="0" dirty="0">
                <a:solidFill>
                  <a:srgbClr val="FF0000"/>
                </a:solidFill>
                <a:latin typeface="Century-Light"/>
              </a:rPr>
              <a:t>and an </a:t>
            </a:r>
            <a:r>
              <a:rPr lang="en-US" sz="1800" b="1" i="0" u="none" strike="noStrike" baseline="0" dirty="0">
                <a:solidFill>
                  <a:srgbClr val="FF0000"/>
                </a:solidFill>
                <a:latin typeface="Century-Bold"/>
              </a:rPr>
              <a:t>aminopeptidase </a:t>
            </a:r>
            <a:r>
              <a:rPr lang="en-US" sz="1800" b="0" i="0" u="none" strike="noStrike" baseline="0" dirty="0">
                <a:latin typeface="Century-Light"/>
              </a:rPr>
              <a:t>that hydrolyzes successive amino-terminal residues from short peptides</a:t>
            </a:r>
            <a:endParaRPr lang="en-US" sz="1800" b="0" i="0" u="none" strike="noStrike" baseline="0" dirty="0">
              <a:latin typeface="Century-Light"/>
            </a:endParaRPr>
          </a:p>
          <a:p>
            <a:pPr algn="l"/>
            <a:r>
              <a:rPr lang="en-US" sz="1800" b="0" i="0" u="none" strike="noStrike" baseline="0" dirty="0">
                <a:latin typeface="Century-Light"/>
              </a:rPr>
              <a:t>The resulting mixture of free amino acids is transported into the epithelial cells lining the small intestine through </a:t>
            </a:r>
            <a:r>
              <a:rPr lang="en-US" sz="1800" b="0" i="0" u="none" strike="noStrike" baseline="0" dirty="0">
                <a:solidFill>
                  <a:srgbClr val="FF0000"/>
                </a:solidFill>
                <a:latin typeface="Century-Light"/>
              </a:rPr>
              <a:t>which the amino acids enter the blood capillaries in the villi and travel to the </a:t>
            </a:r>
            <a:r>
              <a:rPr lang="sr-Latn-RS" sz="1800" b="0" i="0" u="none" strike="noStrike" baseline="0" dirty="0">
                <a:solidFill>
                  <a:srgbClr val="FF0000"/>
                </a:solidFill>
                <a:latin typeface="Century-Light"/>
              </a:rPr>
              <a:t>liver</a:t>
            </a:r>
            <a:endParaRPr lang="en-US" sz="1800" b="0" i="0" u="none" strike="noStrike" baseline="0" dirty="0">
              <a:solidFill>
                <a:srgbClr val="FF0000"/>
              </a:solidFill>
              <a:latin typeface="Century-Light"/>
            </a:endParaRPr>
          </a:p>
          <a:p>
            <a:pPr algn="l"/>
            <a:r>
              <a:rPr lang="en-US" sz="1800" b="0" i="0" u="none" strike="noStrike" baseline="0" dirty="0">
                <a:solidFill>
                  <a:srgbClr val="FF0000"/>
                </a:solidFill>
                <a:latin typeface="Century-Light"/>
              </a:rPr>
              <a:t>In humans, most globular proteins from animal sources are almost completely hydrolyzed to amino acids </a:t>
            </a:r>
            <a:r>
              <a:rPr lang="sr-Latn-RS" sz="1800" b="0" i="0" u="none" strike="noStrike" baseline="0" dirty="0">
                <a:solidFill>
                  <a:srgbClr val="FF0000"/>
                </a:solidFill>
                <a:latin typeface="Century-Light"/>
              </a:rPr>
              <a:t>in the gastrointestinal tract</a:t>
            </a:r>
            <a:endParaRPr lang="sr-Latn-RS" dirty="0">
              <a:solidFill>
                <a:srgbClr val="FF0000"/>
              </a:solidFill>
            </a:endParaRPr>
          </a:p>
        </p:txBody>
      </p:sp>
      <p:pic>
        <p:nvPicPr>
          <p:cNvPr id="4" name="Picture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889999" y="0"/>
            <a:ext cx="3615267" cy="685800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RS" dirty="0">
                <a:solidFill>
                  <a:schemeClr val="tx1"/>
                </a:solidFill>
              </a:rPr>
              <a:t>Acute pancreatitis</a:t>
            </a:r>
            <a:endParaRPr lang="sr-Latn-RS" dirty="0">
              <a:solidFill>
                <a:schemeClr val="tx1"/>
              </a:solidFill>
            </a:endParaRPr>
          </a:p>
        </p:txBody>
      </p:sp>
      <p:sp>
        <p:nvSpPr>
          <p:cNvPr id="3" name="Content Placeholder 2"/>
          <p:cNvSpPr>
            <a:spLocks noGrp="1"/>
          </p:cNvSpPr>
          <p:nvPr>
            <p:ph idx="1"/>
          </p:nvPr>
        </p:nvSpPr>
        <p:spPr/>
        <p:txBody>
          <a:bodyPr/>
          <a:lstStyle/>
          <a:p>
            <a:pPr algn="l"/>
            <a:r>
              <a:rPr lang="en-US" sz="1800" b="1" i="0" u="none" strike="noStrike" baseline="0" dirty="0">
                <a:solidFill>
                  <a:srgbClr val="FF0000"/>
                </a:solidFill>
                <a:latin typeface="Century-Bold"/>
              </a:rPr>
              <a:t>Acute pancreatitis </a:t>
            </a:r>
            <a:r>
              <a:rPr lang="en-US" sz="1800" b="0" i="0" u="none" strike="noStrike" baseline="0" dirty="0">
                <a:latin typeface="Century-Light"/>
              </a:rPr>
              <a:t>is a disease caused by obstruction of the normal pathway by which pancreatic secretions enter the intestine</a:t>
            </a:r>
            <a:endParaRPr lang="en-US" sz="1800" b="0" i="0" u="none" strike="noStrike" baseline="0" dirty="0">
              <a:latin typeface="Century-Light"/>
            </a:endParaRPr>
          </a:p>
          <a:p>
            <a:pPr algn="l"/>
            <a:r>
              <a:rPr lang="en-US" sz="1800" b="0" i="0" u="none" strike="noStrike" baseline="0" dirty="0">
                <a:latin typeface="Century-Light"/>
              </a:rPr>
              <a:t>The zymogens of the proteolytic enzymes are converted to their catalytically</a:t>
            </a:r>
            <a:endParaRPr lang="en-US" sz="1800" b="0" i="0" u="none" strike="noStrike" baseline="0" dirty="0">
              <a:latin typeface="Century-Light"/>
            </a:endParaRPr>
          </a:p>
          <a:p>
            <a:pPr algn="l"/>
            <a:r>
              <a:rPr lang="en-US" sz="1800" b="0" i="0" u="none" strike="noStrike" baseline="0" dirty="0">
                <a:latin typeface="Century-Light"/>
              </a:rPr>
              <a:t>active forms prematurely, </a:t>
            </a:r>
            <a:r>
              <a:rPr lang="en-US" sz="1800" b="0" i="1" u="none" strike="noStrike" baseline="0" dirty="0">
                <a:latin typeface="Century-LightItalic"/>
              </a:rPr>
              <a:t>inside </a:t>
            </a:r>
            <a:r>
              <a:rPr lang="en-US" sz="1800" b="0" i="0" u="none" strike="noStrike" baseline="0" dirty="0">
                <a:latin typeface="Century-Light"/>
              </a:rPr>
              <a:t>the pancreatic cells, and attack the pancreatic tissue itself</a:t>
            </a:r>
            <a:endParaRPr lang="en-US" sz="1800" b="0" i="0" u="none" strike="noStrike" baseline="0" dirty="0">
              <a:latin typeface="Century-Light"/>
            </a:endParaRPr>
          </a:p>
          <a:p>
            <a:pPr algn="l"/>
            <a:r>
              <a:rPr lang="en-US" sz="1800" b="0" i="0" u="none" strike="noStrike" baseline="0" dirty="0">
                <a:latin typeface="Century-Light"/>
              </a:rPr>
              <a:t>This causes excruciating pain and damage to the organ that can </a:t>
            </a:r>
            <a:r>
              <a:rPr lang="sr-Latn-RS" sz="1800" b="0" i="0" u="none" strike="noStrike" baseline="0" dirty="0">
                <a:latin typeface="Century-Light"/>
              </a:rPr>
              <a:t>prove fatal</a:t>
            </a:r>
            <a:endParaRPr lang="sr-Latn-RS" dirty="0"/>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433640" y="3788224"/>
            <a:ext cx="4805360" cy="276860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04784"/>
            <a:ext cx="8678333" cy="926083"/>
          </a:xfrm>
        </p:spPr>
        <p:txBody>
          <a:bodyPr>
            <a:noAutofit/>
          </a:bodyPr>
          <a:lstStyle/>
          <a:p>
            <a:pPr algn="ctr"/>
            <a:r>
              <a:rPr lang="en-US" sz="3200" dirty="0">
                <a:solidFill>
                  <a:schemeClr val="tx1"/>
                </a:solidFill>
              </a:rPr>
              <a:t>Pyridoxal Phosphate Participates in the Transfer of </a:t>
            </a:r>
            <a:r>
              <a:rPr lang="en-US" sz="3200" dirty="0">
                <a:solidFill>
                  <a:schemeClr val="tx1"/>
                </a:solidFill>
                <a:latin typeface="Calibri" panose="020F0502020204030204" pitchFamily="34" charset="0"/>
                <a:ea typeface="Calibri" panose="020F0502020204030204" pitchFamily="34" charset="0"/>
                <a:cs typeface="Calibri" panose="020F0502020204030204" pitchFamily="34" charset="0"/>
              </a:rPr>
              <a:t>α</a:t>
            </a:r>
            <a:r>
              <a:rPr lang="en-US" sz="3200" dirty="0">
                <a:solidFill>
                  <a:schemeClr val="tx1"/>
                </a:solidFill>
              </a:rPr>
              <a:t>-Amino Groups to </a:t>
            </a:r>
            <a:r>
              <a:rPr lang="en-US" sz="3200" dirty="0">
                <a:solidFill>
                  <a:schemeClr val="tx1"/>
                </a:solidFill>
                <a:latin typeface="Calibri" panose="020F0502020204030204" pitchFamily="34" charset="0"/>
                <a:ea typeface="Calibri" panose="020F0502020204030204" pitchFamily="34" charset="0"/>
                <a:cs typeface="Calibri" panose="020F0502020204030204" pitchFamily="34" charset="0"/>
              </a:rPr>
              <a:t>α</a:t>
            </a:r>
            <a:r>
              <a:rPr lang="en-US" sz="3200" dirty="0">
                <a:solidFill>
                  <a:schemeClr val="tx1"/>
                </a:solidFill>
              </a:rPr>
              <a:t>-Ketoglutarate</a:t>
            </a:r>
            <a:endParaRPr lang="sr-Latn-RS" sz="3200" dirty="0">
              <a:solidFill>
                <a:schemeClr val="tx1"/>
              </a:solidFill>
            </a:endParaRPr>
          </a:p>
        </p:txBody>
      </p:sp>
      <p:sp>
        <p:nvSpPr>
          <p:cNvPr id="3" name="Content Placeholder 2"/>
          <p:cNvSpPr>
            <a:spLocks noGrp="1"/>
          </p:cNvSpPr>
          <p:nvPr>
            <p:ph idx="1"/>
          </p:nvPr>
        </p:nvSpPr>
        <p:spPr>
          <a:xfrm>
            <a:off x="610709" y="2142067"/>
            <a:ext cx="8755087" cy="4211150"/>
          </a:xfrm>
        </p:spPr>
        <p:txBody>
          <a:bodyPr/>
          <a:lstStyle/>
          <a:p>
            <a:pPr algn="l"/>
            <a:r>
              <a:rPr lang="en-US" sz="1800" b="0" i="0" u="none" strike="noStrike" baseline="0" dirty="0">
                <a:solidFill>
                  <a:srgbClr val="FF0000"/>
                </a:solidFill>
                <a:latin typeface="Century-Light"/>
              </a:rPr>
              <a:t>The first step in the catabolism of most L-amino acids, once they have reached the liver, is removal of the </a:t>
            </a:r>
            <a:r>
              <a:rPr lang="el-GR" sz="1800" b="0" i="0" u="none" strike="noStrike" baseline="0" dirty="0">
                <a:solidFill>
                  <a:srgbClr val="FF0000"/>
                </a:solidFill>
                <a:latin typeface="Calibri" panose="020F0502020204030204" pitchFamily="34" charset="0"/>
                <a:ea typeface="Calibri" panose="020F0502020204030204" pitchFamily="34" charset="0"/>
                <a:cs typeface="Calibri" panose="020F0502020204030204" pitchFamily="34" charset="0"/>
              </a:rPr>
              <a:t>α</a:t>
            </a:r>
            <a:r>
              <a:rPr lang="en-US" sz="1800" b="0" i="0" u="none" strike="noStrike" baseline="0" dirty="0">
                <a:solidFill>
                  <a:srgbClr val="FF0000"/>
                </a:solidFill>
                <a:latin typeface="Century-Light"/>
              </a:rPr>
              <a:t> amino groups, promoted by enzymes called </a:t>
            </a:r>
            <a:r>
              <a:rPr lang="en-US" sz="1800" b="1" i="0" u="none" strike="noStrike" baseline="0" dirty="0">
                <a:solidFill>
                  <a:srgbClr val="FF0000"/>
                </a:solidFill>
                <a:latin typeface="Century-Bold"/>
              </a:rPr>
              <a:t>aminotransferases </a:t>
            </a:r>
            <a:r>
              <a:rPr lang="sr-Latn-RS" sz="1800" b="0" i="0" u="none" strike="noStrike" baseline="0" dirty="0">
                <a:solidFill>
                  <a:srgbClr val="FF0000"/>
                </a:solidFill>
                <a:latin typeface="Century-Light"/>
              </a:rPr>
              <a:t>or </a:t>
            </a:r>
            <a:r>
              <a:rPr lang="sr-Latn-RS" sz="1800" b="1" i="0" u="none" strike="noStrike" baseline="0" dirty="0">
                <a:solidFill>
                  <a:srgbClr val="FF0000"/>
                </a:solidFill>
                <a:latin typeface="Century-Bold"/>
              </a:rPr>
              <a:t>transaminases</a:t>
            </a:r>
            <a:endParaRPr lang="en-US" sz="1800" b="1" i="0" u="none" strike="noStrike" baseline="0" dirty="0">
              <a:solidFill>
                <a:srgbClr val="FF0000"/>
              </a:solidFill>
              <a:latin typeface="Century-Bold"/>
            </a:endParaRPr>
          </a:p>
          <a:p>
            <a:pPr algn="l"/>
            <a:r>
              <a:rPr lang="sr-Latn-RS" sz="1800" b="0" i="0" u="none" strike="noStrike" baseline="0" dirty="0">
                <a:latin typeface="Century-Light"/>
              </a:rPr>
              <a:t>In these </a:t>
            </a:r>
            <a:r>
              <a:rPr lang="sr-Latn-RS" sz="1800" b="1" i="0" u="none" strike="noStrike" baseline="0" dirty="0">
                <a:solidFill>
                  <a:srgbClr val="FF0000"/>
                </a:solidFill>
                <a:latin typeface="Century-Bold"/>
              </a:rPr>
              <a:t>transamination</a:t>
            </a:r>
            <a:r>
              <a:rPr lang="en-US" sz="1800" b="1" i="0" u="none" strike="noStrike" baseline="0" dirty="0">
                <a:latin typeface="Century-Bold"/>
              </a:rPr>
              <a:t> </a:t>
            </a:r>
            <a:r>
              <a:rPr lang="en-US" sz="1800" b="0" i="0" u="none" strike="noStrike" baseline="0" dirty="0">
                <a:latin typeface="Century-Light"/>
              </a:rPr>
              <a:t>reactions, the </a:t>
            </a:r>
            <a:r>
              <a:rPr lang="el-GR" sz="1800" b="0" i="0" u="none" strike="noStrike" baseline="0" dirty="0">
                <a:latin typeface="Calibri" panose="020F0502020204030204" pitchFamily="34" charset="0"/>
                <a:ea typeface="Calibri" panose="020F0502020204030204" pitchFamily="34" charset="0"/>
                <a:cs typeface="Calibri" panose="020F0502020204030204" pitchFamily="34" charset="0"/>
              </a:rPr>
              <a:t>α</a:t>
            </a:r>
            <a:r>
              <a:rPr lang="en-US" sz="1800" b="0" i="0" u="none" strike="noStrike" baseline="0" dirty="0">
                <a:latin typeface="Calibri" panose="020F0502020204030204" pitchFamily="34" charset="0"/>
                <a:ea typeface="Calibri" panose="020F0502020204030204" pitchFamily="34" charset="0"/>
                <a:cs typeface="Calibri" panose="020F0502020204030204" pitchFamily="34" charset="0"/>
              </a:rPr>
              <a:t> </a:t>
            </a:r>
            <a:r>
              <a:rPr lang="en-US" sz="1800" b="0" i="0" u="none" strike="noStrike" baseline="0" dirty="0">
                <a:latin typeface="Century-Light"/>
              </a:rPr>
              <a:t>amino group is transferred to</a:t>
            </a:r>
            <a:endParaRPr lang="en-US" sz="1800" b="0" i="0" u="none" strike="noStrike" baseline="0" dirty="0">
              <a:latin typeface="Century-Light"/>
            </a:endParaRPr>
          </a:p>
          <a:p>
            <a:pPr algn="l"/>
            <a:r>
              <a:rPr lang="en-US" sz="1800" b="0" i="0" u="none" strike="noStrike" baseline="0" dirty="0">
                <a:latin typeface="Century-Light"/>
              </a:rPr>
              <a:t>the </a:t>
            </a:r>
            <a:r>
              <a:rPr lang="el-GR" sz="1800" b="0" i="0" u="none" strike="noStrike" baseline="0" dirty="0">
                <a:latin typeface="Calibri" panose="020F0502020204030204" pitchFamily="34" charset="0"/>
                <a:ea typeface="Calibri" panose="020F0502020204030204" pitchFamily="34" charset="0"/>
                <a:cs typeface="Calibri" panose="020F0502020204030204" pitchFamily="34" charset="0"/>
              </a:rPr>
              <a:t>α </a:t>
            </a:r>
            <a:r>
              <a:rPr lang="en-US" sz="1800" b="0" i="0" u="none" strike="noStrike" baseline="0" dirty="0">
                <a:latin typeface="Century-Light"/>
              </a:rPr>
              <a:t>carbon atom of </a:t>
            </a:r>
            <a:r>
              <a:rPr lang="el-GR" sz="1800" b="0" i="0" u="none" strike="noStrike" baseline="0" dirty="0">
                <a:latin typeface="Calibri" panose="020F0502020204030204" pitchFamily="34" charset="0"/>
                <a:ea typeface="Calibri" panose="020F0502020204030204" pitchFamily="34" charset="0"/>
                <a:cs typeface="Calibri" panose="020F0502020204030204" pitchFamily="34" charset="0"/>
              </a:rPr>
              <a:t>α </a:t>
            </a:r>
            <a:r>
              <a:rPr lang="en-US" sz="1800" b="0" i="0" u="none" strike="noStrike" baseline="0" dirty="0">
                <a:latin typeface="Century-Light"/>
              </a:rPr>
              <a:t>ketoglutarate, leaving behind the corresponding </a:t>
            </a:r>
            <a:r>
              <a:rPr lang="el-GR" sz="1800" b="0" i="0" u="none" strike="noStrike" baseline="0" dirty="0">
                <a:latin typeface="Calibri" panose="020F0502020204030204" pitchFamily="34" charset="0"/>
                <a:ea typeface="Calibri" panose="020F0502020204030204" pitchFamily="34" charset="0"/>
                <a:cs typeface="Calibri" panose="020F0502020204030204" pitchFamily="34" charset="0"/>
              </a:rPr>
              <a:t>α </a:t>
            </a:r>
            <a:r>
              <a:rPr lang="en-US" sz="1800" b="0" i="0" u="none" strike="noStrike" baseline="0" dirty="0">
                <a:latin typeface="Century-Light"/>
              </a:rPr>
              <a:t>keto acid analog of the amino acid</a:t>
            </a:r>
            <a:endParaRPr lang="en-US" sz="1800" b="0" i="0" u="none" strike="noStrike" baseline="0" dirty="0">
              <a:latin typeface="Century-Light"/>
            </a:endParaRPr>
          </a:p>
          <a:p>
            <a:pPr algn="l"/>
            <a:r>
              <a:rPr lang="en-US" sz="1800" b="0" i="0" u="none" strike="noStrike" baseline="0" dirty="0">
                <a:solidFill>
                  <a:srgbClr val="FF0000"/>
                </a:solidFill>
                <a:latin typeface="Century-Light"/>
              </a:rPr>
              <a:t>The effect of transamination reactions is to collect the amino groups from many different amino acids in the </a:t>
            </a:r>
            <a:r>
              <a:rPr lang="sr-Latn-RS" sz="1800" b="0" i="0" u="none" strike="noStrike" baseline="0" dirty="0">
                <a:solidFill>
                  <a:srgbClr val="FF0000"/>
                </a:solidFill>
                <a:latin typeface="Century-Light"/>
              </a:rPr>
              <a:t>form of L-glutamate</a:t>
            </a:r>
            <a:r>
              <a:rPr lang="en-US" sz="1800" b="0" i="0" u="none" strike="noStrike" baseline="0" dirty="0">
                <a:solidFill>
                  <a:srgbClr val="FF0000"/>
                </a:solidFill>
                <a:latin typeface="Century-Light"/>
              </a:rPr>
              <a:t>!!!!</a:t>
            </a:r>
            <a:endParaRPr lang="en-US" sz="1800" b="0" i="0" u="none" strike="noStrike" baseline="0" dirty="0">
              <a:solidFill>
                <a:srgbClr val="FF0000"/>
              </a:solidFill>
              <a:latin typeface="Century-Light"/>
            </a:endParaRPr>
          </a:p>
          <a:p>
            <a:pPr algn="l"/>
            <a:r>
              <a:rPr lang="en-US" sz="1800" b="0" i="0" u="none" strike="noStrike" baseline="0" dirty="0">
                <a:latin typeface="Century-Light"/>
              </a:rPr>
              <a:t>The glutamate then functions as an amino group donor for biosynthetic pathways or for excretion pathways that lead to the elimination of </a:t>
            </a:r>
            <a:r>
              <a:rPr lang="sr-Latn-RS" sz="1800" b="0" i="0" u="none" strike="noStrike" baseline="0" dirty="0">
                <a:latin typeface="Century-Light"/>
              </a:rPr>
              <a:t>nitrogenous waste products</a:t>
            </a:r>
            <a:endParaRPr lang="sr-Latn-RS" dirty="0">
              <a:solidFill>
                <a:srgbClr val="FF0000"/>
              </a:solidFill>
            </a:endParaRPr>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992986" y="3959184"/>
            <a:ext cx="3666066" cy="2898816"/>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600" dirty="0">
                <a:solidFill>
                  <a:schemeClr val="tx1"/>
                </a:solidFill>
              </a:rPr>
              <a:t>Pyridoxal Phosphate Participates in the Transfer of </a:t>
            </a:r>
            <a:r>
              <a:rPr lang="en-US" sz="3600" dirty="0">
                <a:solidFill>
                  <a:schemeClr val="tx1"/>
                </a:solidFill>
                <a:latin typeface="Calibri" panose="020F0502020204030204" pitchFamily="34" charset="0"/>
                <a:ea typeface="Calibri" panose="020F0502020204030204" pitchFamily="34" charset="0"/>
                <a:cs typeface="Calibri" panose="020F0502020204030204" pitchFamily="34" charset="0"/>
              </a:rPr>
              <a:t>α</a:t>
            </a:r>
            <a:r>
              <a:rPr lang="en-US" sz="3600" dirty="0">
                <a:solidFill>
                  <a:schemeClr val="tx1"/>
                </a:solidFill>
              </a:rPr>
              <a:t>-Amino Groups to </a:t>
            </a:r>
            <a:r>
              <a:rPr lang="en-US" sz="3600" dirty="0">
                <a:solidFill>
                  <a:schemeClr val="tx1"/>
                </a:solidFill>
                <a:latin typeface="Calibri" panose="020F0502020204030204" pitchFamily="34" charset="0"/>
                <a:ea typeface="Calibri" panose="020F0502020204030204" pitchFamily="34" charset="0"/>
                <a:cs typeface="Calibri" panose="020F0502020204030204" pitchFamily="34" charset="0"/>
              </a:rPr>
              <a:t>α</a:t>
            </a:r>
            <a:r>
              <a:rPr lang="en-US" sz="3600" dirty="0">
                <a:solidFill>
                  <a:schemeClr val="tx1"/>
                </a:solidFill>
              </a:rPr>
              <a:t>-Ketoglutarate</a:t>
            </a:r>
            <a:endParaRPr lang="sr-Latn-RS" sz="3600" dirty="0"/>
          </a:p>
        </p:txBody>
      </p:sp>
      <p:sp>
        <p:nvSpPr>
          <p:cNvPr id="3" name="Content Placeholder 2"/>
          <p:cNvSpPr>
            <a:spLocks noGrp="1"/>
          </p:cNvSpPr>
          <p:nvPr>
            <p:ph idx="1"/>
          </p:nvPr>
        </p:nvSpPr>
        <p:spPr>
          <a:xfrm>
            <a:off x="610709" y="2074334"/>
            <a:ext cx="8755087" cy="4278884"/>
          </a:xfrm>
        </p:spPr>
        <p:txBody>
          <a:bodyPr/>
          <a:lstStyle/>
          <a:p>
            <a:pPr algn="l"/>
            <a:r>
              <a:rPr lang="sr-Latn-RS" sz="1800" b="0" i="0" u="none" strike="noStrike" baseline="0" dirty="0">
                <a:latin typeface="Century-Light"/>
              </a:rPr>
              <a:t>Cells contain </a:t>
            </a:r>
            <a:r>
              <a:rPr lang="sr-Latn-RS" sz="1800" b="0" i="0" u="none" strike="noStrike" baseline="0" dirty="0">
                <a:solidFill>
                  <a:srgbClr val="FF0000"/>
                </a:solidFill>
                <a:latin typeface="Century-Light"/>
              </a:rPr>
              <a:t>different types of aminotransferases</a:t>
            </a:r>
            <a:endParaRPr lang="sr-Latn-RS" sz="1800" b="0" i="0" u="none" strike="noStrike" baseline="0" dirty="0">
              <a:latin typeface="Century-Light"/>
            </a:endParaRPr>
          </a:p>
          <a:p>
            <a:pPr algn="l"/>
            <a:r>
              <a:rPr lang="en-US" sz="1800" b="0" i="0" u="none" strike="noStrike" baseline="0" dirty="0">
                <a:latin typeface="Century-Light"/>
              </a:rPr>
              <a:t>Many are specific for </a:t>
            </a:r>
            <a:r>
              <a:rPr lang="el-GR" sz="1800" b="0" i="0" u="none" strike="noStrike" baseline="0" dirty="0">
                <a:latin typeface="Calibri" panose="020F0502020204030204" pitchFamily="34" charset="0"/>
                <a:ea typeface="Calibri" panose="020F0502020204030204" pitchFamily="34" charset="0"/>
                <a:cs typeface="Calibri" panose="020F0502020204030204" pitchFamily="34" charset="0"/>
              </a:rPr>
              <a:t>α</a:t>
            </a:r>
            <a:r>
              <a:rPr lang="en-US" sz="1800" b="0" i="0" u="none" strike="noStrike" baseline="0" dirty="0">
                <a:latin typeface="Calibri" panose="020F0502020204030204" pitchFamily="34" charset="0"/>
                <a:ea typeface="Calibri" panose="020F0502020204030204" pitchFamily="34" charset="0"/>
                <a:cs typeface="Calibri" panose="020F0502020204030204" pitchFamily="34" charset="0"/>
              </a:rPr>
              <a:t> </a:t>
            </a:r>
            <a:r>
              <a:rPr lang="en-US" sz="1800" b="0" i="0" u="none" strike="noStrike" baseline="0" dirty="0">
                <a:latin typeface="Century-Light"/>
              </a:rPr>
              <a:t>ketoglutarate as the amino group acceptor </a:t>
            </a:r>
            <a:r>
              <a:rPr lang="en-US" sz="1800" b="0" i="0" u="none" strike="noStrike" baseline="0" dirty="0">
                <a:solidFill>
                  <a:srgbClr val="FF0000"/>
                </a:solidFill>
                <a:latin typeface="Century-Light"/>
              </a:rPr>
              <a:t>but differ in their specificity for the L-amino acid</a:t>
            </a:r>
            <a:r>
              <a:rPr lang="en-US" sz="1800" dirty="0">
                <a:solidFill>
                  <a:srgbClr val="FF0000"/>
                </a:solidFill>
                <a:latin typeface="Century-Light"/>
              </a:rPr>
              <a:t> </a:t>
            </a:r>
            <a:r>
              <a:rPr lang="en-US" sz="1800" b="0" i="0" u="none" strike="noStrike" baseline="0" dirty="0">
                <a:latin typeface="Century-Light"/>
              </a:rPr>
              <a:t> </a:t>
            </a:r>
            <a:endParaRPr lang="en-US" sz="1800" b="0" i="0" u="none" strike="noStrike" baseline="0" dirty="0">
              <a:latin typeface="Century-Light"/>
            </a:endParaRPr>
          </a:p>
          <a:p>
            <a:pPr algn="l"/>
            <a:r>
              <a:rPr lang="en-US" sz="1800" b="0" i="0" u="none" strike="noStrike" baseline="0" dirty="0">
                <a:latin typeface="Century-Light"/>
              </a:rPr>
              <a:t>The enzymes are named for the amino group donor </a:t>
            </a:r>
            <a:r>
              <a:rPr lang="sr-Latn-RS" sz="1800" b="0" i="0" u="none" strike="noStrike" baseline="0" dirty="0">
                <a:latin typeface="Century-Light"/>
              </a:rPr>
              <a:t>(</a:t>
            </a:r>
            <a:r>
              <a:rPr lang="sr-Latn-RS" sz="1800" b="0" i="0" u="none" strike="noStrike" baseline="0" dirty="0">
                <a:solidFill>
                  <a:srgbClr val="FF0000"/>
                </a:solidFill>
                <a:latin typeface="Century-Light"/>
              </a:rPr>
              <a:t>alanine aminotransferase, aspartate aminotransferase</a:t>
            </a:r>
            <a:r>
              <a:rPr lang="sr-Latn-RS" sz="1800" b="0" i="0" u="none" strike="noStrike" baseline="0" dirty="0">
                <a:latin typeface="Century-Light"/>
              </a:rPr>
              <a:t>)</a:t>
            </a:r>
            <a:endParaRPr lang="en-US" sz="1800" b="0" i="0" u="none" strike="noStrike" baseline="0" dirty="0">
              <a:latin typeface="Century-Light"/>
            </a:endParaRPr>
          </a:p>
          <a:p>
            <a:pPr algn="l"/>
            <a:r>
              <a:rPr lang="en-US" sz="1800" b="0" i="0" u="none" strike="noStrike" baseline="0" dirty="0">
                <a:solidFill>
                  <a:srgbClr val="FF0000"/>
                </a:solidFill>
                <a:latin typeface="Century-Light"/>
              </a:rPr>
              <a:t>All aminotransferases have the same prosthetic group </a:t>
            </a:r>
            <a:r>
              <a:rPr lang="en-US" sz="1800" b="0" i="0" u="none" strike="noStrike" baseline="0" dirty="0">
                <a:latin typeface="Century-Light"/>
              </a:rPr>
              <a:t>and the same reaction mechanism</a:t>
            </a:r>
            <a:endParaRPr lang="en-US" sz="1800" b="0" i="0" u="none" strike="noStrike" baseline="0" dirty="0">
              <a:latin typeface="Century-Light"/>
            </a:endParaRPr>
          </a:p>
          <a:p>
            <a:pPr algn="l"/>
            <a:r>
              <a:rPr lang="en-US" sz="1800" b="0" i="0" u="none" strike="noStrike" baseline="0" dirty="0">
                <a:latin typeface="Century-Light"/>
              </a:rPr>
              <a:t>The prosthetic group is </a:t>
            </a:r>
            <a:r>
              <a:rPr lang="en-US" sz="1800" b="1" i="0" u="none" strike="noStrike" baseline="0" dirty="0">
                <a:solidFill>
                  <a:srgbClr val="FF0000"/>
                </a:solidFill>
                <a:latin typeface="Century-Bold"/>
              </a:rPr>
              <a:t>pyridoxal phosphate (PLP)</a:t>
            </a:r>
            <a:r>
              <a:rPr lang="en-US" sz="1800" b="1" i="0" u="none" strike="noStrike" baseline="0" dirty="0">
                <a:latin typeface="Century-Bold"/>
              </a:rPr>
              <a:t>, </a:t>
            </a:r>
            <a:r>
              <a:rPr lang="en-US" sz="1800" b="0" i="0" u="none" strike="noStrike" baseline="0" dirty="0">
                <a:latin typeface="Century-Light"/>
              </a:rPr>
              <a:t>the coenzyme form of pyridoxine, or vitamin B6</a:t>
            </a:r>
            <a:endParaRPr lang="sr-Latn-R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0709" y="257893"/>
            <a:ext cx="8777173" cy="1018033"/>
          </a:xfrm>
        </p:spPr>
        <p:txBody>
          <a:bodyPr>
            <a:normAutofit fontScale="90000"/>
          </a:bodyPr>
          <a:lstStyle/>
          <a:p>
            <a:pPr algn="ctr"/>
            <a:r>
              <a:rPr lang="en-US" dirty="0">
                <a:solidFill>
                  <a:schemeClr val="tx1"/>
                </a:solidFill>
              </a:rPr>
              <a:t>Glutamate Releases Its Amino Group</a:t>
            </a:r>
            <a:br>
              <a:rPr lang="en-US" dirty="0">
                <a:solidFill>
                  <a:schemeClr val="tx1"/>
                </a:solidFill>
              </a:rPr>
            </a:br>
            <a:r>
              <a:rPr lang="en-US" dirty="0">
                <a:solidFill>
                  <a:schemeClr val="tx1"/>
                </a:solidFill>
              </a:rPr>
              <a:t>as Ammonia in the Liver</a:t>
            </a:r>
            <a:endParaRPr lang="sr-Latn-RS" dirty="0">
              <a:solidFill>
                <a:schemeClr val="tx1"/>
              </a:solidFill>
            </a:endParaRPr>
          </a:p>
        </p:txBody>
      </p:sp>
      <p:sp>
        <p:nvSpPr>
          <p:cNvPr id="3" name="Content Placeholder 2"/>
          <p:cNvSpPr>
            <a:spLocks noGrp="1"/>
          </p:cNvSpPr>
          <p:nvPr>
            <p:ph idx="1"/>
          </p:nvPr>
        </p:nvSpPr>
        <p:spPr>
          <a:xfrm>
            <a:off x="610709" y="1549401"/>
            <a:ext cx="8755087" cy="2717800"/>
          </a:xfrm>
        </p:spPr>
        <p:txBody>
          <a:bodyPr>
            <a:normAutofit fontScale="92500" lnSpcReduction="10000"/>
          </a:bodyPr>
          <a:lstStyle/>
          <a:p>
            <a:pPr algn="l"/>
            <a:r>
              <a:rPr lang="en-US" sz="1800" dirty="0">
                <a:latin typeface="Century-Light"/>
              </a:rPr>
              <a:t>A</a:t>
            </a:r>
            <a:r>
              <a:rPr lang="en-US" sz="1800" b="0" i="0" u="none" strike="noStrike" baseline="0" dirty="0">
                <a:latin typeface="Century-Light"/>
              </a:rPr>
              <a:t>mino groups from many of the </a:t>
            </a:r>
            <a:r>
              <a:rPr lang="el-GR" sz="1800" b="0" i="0" u="none" strike="noStrike" baseline="0" dirty="0">
                <a:latin typeface="Calibri" panose="020F0502020204030204" pitchFamily="34" charset="0"/>
                <a:ea typeface="Calibri" panose="020F0502020204030204" pitchFamily="34" charset="0"/>
                <a:cs typeface="Calibri" panose="020F0502020204030204" pitchFamily="34" charset="0"/>
              </a:rPr>
              <a:t>α</a:t>
            </a:r>
            <a:r>
              <a:rPr lang="en-US" sz="1800" b="0" i="0" u="none" strike="noStrike" baseline="0" dirty="0">
                <a:latin typeface="Century-Light"/>
              </a:rPr>
              <a:t>-amino acids are collected in the liver in the form of the </a:t>
            </a:r>
            <a:r>
              <a:rPr lang="en-US" sz="1800" b="0" i="0" u="none" strike="noStrike" baseline="0" dirty="0">
                <a:solidFill>
                  <a:srgbClr val="FF0000"/>
                </a:solidFill>
                <a:latin typeface="Century-Light"/>
              </a:rPr>
              <a:t>amino group of L-glutamate molecules</a:t>
            </a:r>
            <a:endParaRPr lang="en-US" sz="1800" b="0" i="0" u="none" strike="noStrike" baseline="0" dirty="0">
              <a:solidFill>
                <a:srgbClr val="FF0000"/>
              </a:solidFill>
              <a:latin typeface="Century-Light"/>
            </a:endParaRPr>
          </a:p>
          <a:p>
            <a:pPr algn="l"/>
            <a:r>
              <a:rPr lang="sr-Latn-RS" sz="1800" b="0" i="0" u="none" strike="noStrike" baseline="0" dirty="0">
                <a:latin typeface="Century-Light"/>
              </a:rPr>
              <a:t>These amino</a:t>
            </a:r>
            <a:r>
              <a:rPr lang="en-US" sz="1800" b="0" i="0" u="none" strike="noStrike" baseline="0" dirty="0">
                <a:latin typeface="Century-Light"/>
              </a:rPr>
              <a:t> groups </a:t>
            </a:r>
            <a:r>
              <a:rPr lang="en-US" sz="1800" b="0" i="0" u="none" strike="noStrike" baseline="0" dirty="0">
                <a:solidFill>
                  <a:srgbClr val="FF0000"/>
                </a:solidFill>
                <a:latin typeface="Century-Light"/>
              </a:rPr>
              <a:t>must next be removed from glutamate </a:t>
            </a:r>
            <a:r>
              <a:rPr lang="en-US" sz="1800" b="0" i="0" u="none" strike="noStrike" baseline="0" dirty="0">
                <a:latin typeface="Century-Light"/>
              </a:rPr>
              <a:t>to prepare </a:t>
            </a:r>
            <a:r>
              <a:rPr lang="sr-Latn-RS" sz="1800" b="0" i="0" u="none" strike="noStrike" baseline="0" dirty="0">
                <a:latin typeface="Century-Light"/>
              </a:rPr>
              <a:t>them for excretion</a:t>
            </a:r>
            <a:r>
              <a:rPr lang="en-US" sz="1800" b="0" i="0" u="none" strike="noStrike" baseline="0" dirty="0">
                <a:latin typeface="Century-Light"/>
              </a:rPr>
              <a:t> </a:t>
            </a:r>
            <a:endParaRPr lang="en-US" sz="1800" b="0" i="0" u="none" strike="noStrike" baseline="0" dirty="0">
              <a:latin typeface="Century-Light"/>
            </a:endParaRPr>
          </a:p>
          <a:p>
            <a:pPr algn="l"/>
            <a:r>
              <a:rPr lang="sr-Latn-RS" sz="1800" b="0" i="0" u="none" strike="noStrike" baseline="0" dirty="0">
                <a:latin typeface="Century-Light"/>
              </a:rPr>
              <a:t>In hepatocytes, glutamate is</a:t>
            </a:r>
            <a:r>
              <a:rPr lang="en-US" sz="1800" b="0" i="0" u="none" strike="noStrike" baseline="0" dirty="0">
                <a:latin typeface="Century-Light"/>
              </a:rPr>
              <a:t> transported from the cytosol into mitochondria, where it undergoes </a:t>
            </a:r>
            <a:r>
              <a:rPr lang="en-US" sz="1800" b="1" i="0" u="none" strike="noStrike" baseline="0" dirty="0">
                <a:solidFill>
                  <a:srgbClr val="FF0000"/>
                </a:solidFill>
                <a:latin typeface="Century-Bold"/>
              </a:rPr>
              <a:t>oxidative deamination </a:t>
            </a:r>
            <a:r>
              <a:rPr lang="en-US" sz="1800" b="0" i="0" u="none" strike="noStrike" baseline="0" dirty="0">
                <a:latin typeface="Century-Light"/>
              </a:rPr>
              <a:t>catalyzed by </a:t>
            </a:r>
            <a:r>
              <a:rPr lang="en-US" sz="1800" b="1" i="0" u="none" strike="noStrike" baseline="0" dirty="0">
                <a:solidFill>
                  <a:srgbClr val="FF0000"/>
                </a:solidFill>
                <a:latin typeface="Century-Bold"/>
              </a:rPr>
              <a:t>L glutamate</a:t>
            </a:r>
            <a:r>
              <a:rPr lang="en-US" sz="1800" b="1" dirty="0">
                <a:solidFill>
                  <a:srgbClr val="FF0000"/>
                </a:solidFill>
                <a:latin typeface="Century-Bold"/>
              </a:rPr>
              <a:t> </a:t>
            </a:r>
            <a:r>
              <a:rPr lang="sr-Latn-RS" sz="1800" b="1" i="0" u="none" strike="noStrike" baseline="0" dirty="0">
                <a:solidFill>
                  <a:srgbClr val="FF0000"/>
                </a:solidFill>
                <a:latin typeface="Century-Bold"/>
              </a:rPr>
              <a:t>dehydrogenase </a:t>
            </a:r>
            <a:r>
              <a:rPr lang="sr-Latn-RS" sz="1800" b="0" i="0" u="none" strike="noStrike" baseline="0" dirty="0">
                <a:latin typeface="Century-Light"/>
              </a:rPr>
              <a:t>(</a:t>
            </a:r>
            <a:r>
              <a:rPr lang="sr-Latn-RS" sz="1800" b="0" i="1" u="none" strike="noStrike" baseline="0" dirty="0">
                <a:latin typeface="Century-LightItalic"/>
              </a:rPr>
              <a:t>M</a:t>
            </a:r>
            <a:r>
              <a:rPr lang="sr-Latn-RS" sz="1800" b="0" i="0" u="none" strike="noStrike" baseline="0" dirty="0">
                <a:latin typeface="Century-Light"/>
              </a:rPr>
              <a:t>r 330,000)</a:t>
            </a:r>
            <a:endParaRPr lang="en-US" sz="1800" b="0" i="0" u="none" strike="noStrike" baseline="0" dirty="0">
              <a:latin typeface="Century-Light"/>
            </a:endParaRPr>
          </a:p>
          <a:p>
            <a:pPr algn="l"/>
            <a:r>
              <a:rPr lang="sr-Latn-RS" sz="1800" b="0" i="0" u="none" strike="noStrike" baseline="0" dirty="0">
                <a:latin typeface="Century-Light"/>
              </a:rPr>
              <a:t>In mammals,</a:t>
            </a:r>
            <a:r>
              <a:rPr lang="en-US" sz="1800" b="0" i="0" u="none" strike="noStrike" baseline="0" dirty="0">
                <a:latin typeface="Century-Light"/>
              </a:rPr>
              <a:t> this enzyme is present in the </a:t>
            </a:r>
            <a:r>
              <a:rPr lang="en-US" sz="1800" b="0" i="0" u="none" strike="noStrike" baseline="0" dirty="0">
                <a:solidFill>
                  <a:srgbClr val="FF0000"/>
                </a:solidFill>
                <a:latin typeface="Century-Light"/>
              </a:rPr>
              <a:t>mitochondrial matrix</a:t>
            </a:r>
            <a:endParaRPr lang="en-US" sz="1800" b="0" i="0" u="none" strike="noStrike" baseline="0" dirty="0">
              <a:solidFill>
                <a:srgbClr val="FF0000"/>
              </a:solidFill>
              <a:latin typeface="Century-Light"/>
            </a:endParaRPr>
          </a:p>
          <a:p>
            <a:pPr algn="l"/>
            <a:r>
              <a:rPr lang="en-US" sz="1800" b="0" i="0" u="none" strike="noStrike" baseline="0" dirty="0">
                <a:solidFill>
                  <a:srgbClr val="FF0000"/>
                </a:solidFill>
                <a:latin typeface="Century-Light"/>
              </a:rPr>
              <a:t>It is the only enzyme that can use either NAD</a:t>
            </a:r>
            <a:r>
              <a:rPr lang="en-US" sz="1800" b="0" i="0" u="none" strike="noStrike" baseline="0" dirty="0">
                <a:solidFill>
                  <a:srgbClr val="FF0000"/>
                </a:solidFill>
                <a:latin typeface="MathematicalPi-One"/>
              </a:rPr>
              <a:t> </a:t>
            </a:r>
            <a:r>
              <a:rPr lang="en-US" sz="1800" b="0" i="0" u="none" strike="noStrike" baseline="0" dirty="0">
                <a:solidFill>
                  <a:srgbClr val="FF0000"/>
                </a:solidFill>
                <a:latin typeface="Century-Light"/>
              </a:rPr>
              <a:t>or NADP</a:t>
            </a:r>
            <a:r>
              <a:rPr lang="en-US" sz="1800" dirty="0">
                <a:latin typeface="MathematicalPi-One"/>
              </a:rPr>
              <a:t> </a:t>
            </a:r>
            <a:r>
              <a:rPr lang="en-US" sz="1800" b="0" i="0" u="none" strike="noStrike" baseline="0" dirty="0">
                <a:latin typeface="Century-Light"/>
              </a:rPr>
              <a:t>as the acceptor of reducing equivalents </a:t>
            </a:r>
            <a:endParaRPr lang="en-US" sz="1800" b="0" i="0" u="none" strike="noStrike" baseline="0" dirty="0">
              <a:latin typeface="Century-Light"/>
            </a:endParaRPr>
          </a:p>
          <a:p>
            <a:pPr algn="l"/>
            <a:endParaRPr lang="sr-Latn-RS" dirty="0"/>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3488267" y="4072467"/>
            <a:ext cx="2514908" cy="2645831"/>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solidFill>
                  <a:schemeClr val="tx1"/>
                </a:solidFill>
              </a:rPr>
              <a:t>Glutamate Releases Its Amino Group</a:t>
            </a:r>
            <a:br>
              <a:rPr lang="en-US" dirty="0">
                <a:solidFill>
                  <a:schemeClr val="tx1"/>
                </a:solidFill>
              </a:rPr>
            </a:br>
            <a:r>
              <a:rPr lang="en-US" dirty="0">
                <a:solidFill>
                  <a:schemeClr val="tx1"/>
                </a:solidFill>
              </a:rPr>
              <a:t>as Ammonia in the Liver</a:t>
            </a:r>
            <a:endParaRPr lang="sr-Latn-RS" dirty="0"/>
          </a:p>
        </p:txBody>
      </p:sp>
      <p:sp>
        <p:nvSpPr>
          <p:cNvPr id="3" name="Content Placeholder 2"/>
          <p:cNvSpPr>
            <a:spLocks noGrp="1"/>
          </p:cNvSpPr>
          <p:nvPr>
            <p:ph idx="1"/>
          </p:nvPr>
        </p:nvSpPr>
        <p:spPr/>
        <p:txBody>
          <a:bodyPr/>
          <a:lstStyle/>
          <a:p>
            <a:pPr algn="l"/>
            <a:r>
              <a:rPr lang="en-US" sz="1800" b="0" i="0" u="none" strike="noStrike" baseline="0" dirty="0">
                <a:latin typeface="Century-Light"/>
              </a:rPr>
              <a:t>The combined action of an aminotransferase and glutamate dehydrogenase is referred to as </a:t>
            </a:r>
            <a:r>
              <a:rPr lang="en-US" sz="1800" b="1" i="0" u="none" strike="noStrike" baseline="0" dirty="0" err="1">
                <a:solidFill>
                  <a:srgbClr val="FF0000"/>
                </a:solidFill>
                <a:latin typeface="Century-Bold"/>
              </a:rPr>
              <a:t>transdeamination</a:t>
            </a:r>
            <a:endParaRPr lang="en-US" sz="1800" b="1" dirty="0">
              <a:solidFill>
                <a:srgbClr val="FF0000"/>
              </a:solidFill>
              <a:latin typeface="Century-Bold"/>
            </a:endParaRPr>
          </a:p>
          <a:p>
            <a:pPr algn="l"/>
            <a:r>
              <a:rPr lang="en-US" sz="1800" b="0" i="0" u="none" strike="noStrike" baseline="0" dirty="0">
                <a:latin typeface="Century-Light"/>
              </a:rPr>
              <a:t>A few amino acids bypass the </a:t>
            </a:r>
            <a:r>
              <a:rPr lang="en-US" sz="1800" b="0" i="0" u="none" strike="noStrike" baseline="0" dirty="0" err="1">
                <a:latin typeface="Century-Light"/>
              </a:rPr>
              <a:t>transdeamination</a:t>
            </a:r>
            <a:r>
              <a:rPr lang="en-US" sz="1800" dirty="0">
                <a:latin typeface="Century-Light"/>
              </a:rPr>
              <a:t> </a:t>
            </a:r>
            <a:r>
              <a:rPr lang="en-US" sz="1800" b="0" i="0" u="none" strike="noStrike" baseline="0" dirty="0">
                <a:latin typeface="Century-Light"/>
              </a:rPr>
              <a:t>pathway and undergo </a:t>
            </a:r>
            <a:r>
              <a:rPr lang="en-US" sz="1800" b="0" i="0" u="none" strike="noStrike" baseline="0" dirty="0">
                <a:solidFill>
                  <a:srgbClr val="FF0000"/>
                </a:solidFill>
                <a:latin typeface="Century-Light"/>
              </a:rPr>
              <a:t>direct oxidative deamination</a:t>
            </a:r>
            <a:endParaRPr lang="en-US" sz="1800" b="0" i="0" u="none" strike="noStrike" baseline="0" dirty="0">
              <a:solidFill>
                <a:srgbClr val="FF0000"/>
              </a:solidFill>
              <a:latin typeface="Century-Light"/>
            </a:endParaRPr>
          </a:p>
          <a:p>
            <a:pPr algn="l"/>
            <a:r>
              <a:rPr lang="en-US" sz="1800" b="0" i="0" u="none" strike="noStrike" baseline="0" dirty="0">
                <a:latin typeface="Century-Light"/>
              </a:rPr>
              <a:t>The </a:t>
            </a:r>
            <a:r>
              <a:rPr lang="el-GR" sz="1800" b="0" i="0" u="none" strike="noStrike" baseline="0" dirty="0">
                <a:latin typeface="Calibri" panose="020F0502020204030204" pitchFamily="34" charset="0"/>
                <a:ea typeface="Calibri" panose="020F0502020204030204" pitchFamily="34" charset="0"/>
                <a:cs typeface="Calibri" panose="020F0502020204030204" pitchFamily="34" charset="0"/>
              </a:rPr>
              <a:t>α</a:t>
            </a:r>
            <a:r>
              <a:rPr lang="en-US" sz="1800" b="0" i="0" u="none" strike="noStrike" baseline="0" dirty="0">
                <a:latin typeface="Calibri" panose="020F0502020204030204" pitchFamily="34" charset="0"/>
                <a:ea typeface="Calibri" panose="020F0502020204030204" pitchFamily="34" charset="0"/>
                <a:cs typeface="Calibri" panose="020F0502020204030204" pitchFamily="34" charset="0"/>
              </a:rPr>
              <a:t> </a:t>
            </a:r>
            <a:r>
              <a:rPr lang="en-US" sz="1800" b="0" i="0" u="none" strike="noStrike" baseline="0" dirty="0">
                <a:latin typeface="Century-Light"/>
              </a:rPr>
              <a:t>ketoglutarate formed from glutamate deamination can be used in the citric acid cycle and for glucose </a:t>
            </a:r>
            <a:r>
              <a:rPr lang="sr-Latn-RS" sz="1800" b="0" i="0" u="none" strike="noStrike" baseline="0" dirty="0">
                <a:latin typeface="Century-Light"/>
              </a:rPr>
              <a:t>synthesis</a:t>
            </a:r>
            <a:endParaRPr lang="en-US" sz="1800" b="0" i="0" u="none" strike="noStrike" baseline="0" dirty="0">
              <a:latin typeface="Century-Light"/>
            </a:endParaRPr>
          </a:p>
          <a:p>
            <a:pPr algn="l"/>
            <a:r>
              <a:rPr lang="sr-Latn-RS" sz="1800" b="0" i="0" u="none" strike="noStrike" baseline="0" dirty="0">
                <a:solidFill>
                  <a:srgbClr val="FF0000"/>
                </a:solidFill>
                <a:latin typeface="Century-Light"/>
              </a:rPr>
              <a:t>Glutamate dehydrogenase </a:t>
            </a:r>
            <a:r>
              <a:rPr lang="sr-Latn-RS" sz="1800" b="0" i="0" u="none" strike="noStrike" baseline="0" dirty="0">
                <a:latin typeface="Century-Light"/>
              </a:rPr>
              <a:t>operates at an important</a:t>
            </a:r>
            <a:r>
              <a:rPr lang="en-US" sz="1800" b="0" i="0" u="none" strike="noStrike" baseline="0" dirty="0">
                <a:latin typeface="Century-Light"/>
              </a:rPr>
              <a:t> intersection of carbon and nitrogen metabolism</a:t>
            </a:r>
            <a:endParaRPr lang="en-US" sz="1800" b="0" i="0" u="none" strike="noStrike" baseline="0" dirty="0">
              <a:latin typeface="Century-Light"/>
            </a:endParaRPr>
          </a:p>
          <a:p>
            <a:pPr algn="l"/>
            <a:r>
              <a:rPr lang="sr-Latn-RS" sz="1800" b="0" i="0" u="none" strike="noStrike" baseline="0" dirty="0">
                <a:latin typeface="Century-Light"/>
              </a:rPr>
              <a:t>An allosteric</a:t>
            </a:r>
            <a:r>
              <a:rPr lang="en-US" sz="1800" b="0" i="0" u="none" strike="noStrike" baseline="0" dirty="0">
                <a:latin typeface="Century-Light"/>
              </a:rPr>
              <a:t> enzyme with six identical subunits, its activity is influenced by a </a:t>
            </a:r>
            <a:r>
              <a:rPr lang="en-US" sz="1800" b="0" i="0" u="none" strike="noStrike" baseline="0" dirty="0">
                <a:solidFill>
                  <a:srgbClr val="FF0000"/>
                </a:solidFill>
                <a:latin typeface="Century-Light"/>
              </a:rPr>
              <a:t>complicated array of allosteric modulators</a:t>
            </a:r>
            <a:endParaRPr lang="en-US" sz="1800" b="0" i="0" u="none" strike="noStrike" baseline="0" dirty="0">
              <a:latin typeface="Century-Light"/>
            </a:endParaRPr>
          </a:p>
          <a:p>
            <a:pPr algn="l"/>
            <a:r>
              <a:rPr lang="en-US" sz="1800" b="0" i="0" u="none" strike="noStrike" baseline="0" dirty="0">
                <a:solidFill>
                  <a:srgbClr val="FF0000"/>
                </a:solidFill>
                <a:latin typeface="Century-Light"/>
              </a:rPr>
              <a:t>The best-studied of these are the positive modulator ADP and the negative modulator GTP</a:t>
            </a:r>
            <a:endParaRPr lang="sr-Latn-RS" dirty="0">
              <a:solidFill>
                <a:srgbClr val="FF0000"/>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solidFill>
                  <a:schemeClr val="tx1"/>
                </a:solidFill>
              </a:rPr>
              <a:t>Glutamine Transports Ammonia in the Bloodstream</a:t>
            </a:r>
            <a:endParaRPr lang="sr-Latn-RS" dirty="0">
              <a:solidFill>
                <a:schemeClr val="tx1"/>
              </a:solidFill>
            </a:endParaRPr>
          </a:p>
        </p:txBody>
      </p:sp>
      <p:sp>
        <p:nvSpPr>
          <p:cNvPr id="3" name="Content Placeholder 2"/>
          <p:cNvSpPr>
            <a:spLocks noGrp="1"/>
          </p:cNvSpPr>
          <p:nvPr>
            <p:ph idx="1"/>
          </p:nvPr>
        </p:nvSpPr>
        <p:spPr>
          <a:xfrm>
            <a:off x="610709" y="1894400"/>
            <a:ext cx="8755087" cy="2288133"/>
          </a:xfrm>
        </p:spPr>
        <p:txBody>
          <a:bodyPr>
            <a:normAutofit fontScale="85000" lnSpcReduction="20000"/>
          </a:bodyPr>
          <a:lstStyle/>
          <a:p>
            <a:pPr algn="l"/>
            <a:r>
              <a:rPr lang="en-US" sz="1800" b="0" i="0" u="none" strike="noStrike" baseline="0" dirty="0">
                <a:solidFill>
                  <a:srgbClr val="FF0000"/>
                </a:solidFill>
                <a:latin typeface="Century-Light"/>
              </a:rPr>
              <a:t>Ammonia is quite toxic to animal tissues </a:t>
            </a:r>
            <a:r>
              <a:rPr lang="en-US" sz="1800" b="0" i="0" u="none" strike="noStrike" baseline="0" dirty="0">
                <a:latin typeface="Century-Light"/>
              </a:rPr>
              <a:t>and the levels present in the blood are regulated</a:t>
            </a:r>
            <a:endParaRPr lang="en-US" sz="1800" b="0" i="0" u="none" strike="noStrike" baseline="0" dirty="0">
              <a:latin typeface="Century-Light"/>
            </a:endParaRPr>
          </a:p>
          <a:p>
            <a:pPr algn="l"/>
            <a:r>
              <a:rPr lang="sr-Latn-RS" sz="1800" b="0" i="0" u="none" strike="noStrike" baseline="0" dirty="0">
                <a:latin typeface="Century-Light"/>
              </a:rPr>
              <a:t>In many tissues,</a:t>
            </a:r>
            <a:r>
              <a:rPr lang="en-US" sz="1800" b="0" i="0" u="none" strike="noStrike" baseline="0" dirty="0">
                <a:latin typeface="Century-Light"/>
              </a:rPr>
              <a:t> including the brain, some processes such as nucleotide </a:t>
            </a:r>
            <a:r>
              <a:rPr lang="sr-Latn-RS" sz="1800" b="0" i="0" u="none" strike="noStrike" baseline="0" dirty="0">
                <a:latin typeface="Century-Light"/>
              </a:rPr>
              <a:t>degradation </a:t>
            </a:r>
            <a:r>
              <a:rPr lang="sr-Latn-RS" sz="1800" b="0" i="0" u="none" strike="noStrike" baseline="0" dirty="0">
                <a:solidFill>
                  <a:srgbClr val="FF0000"/>
                </a:solidFill>
                <a:latin typeface="Century-Light"/>
              </a:rPr>
              <a:t>generate free ammonia</a:t>
            </a:r>
            <a:endParaRPr lang="en-US" sz="1800" b="0" i="0" u="none" strike="noStrike" baseline="0" dirty="0">
              <a:latin typeface="Century-Light"/>
            </a:endParaRPr>
          </a:p>
          <a:p>
            <a:pPr algn="l"/>
            <a:r>
              <a:rPr lang="sr-Latn-RS" sz="1800" b="0" i="0" u="none" strike="noStrike" baseline="0" dirty="0">
                <a:latin typeface="Century-Light"/>
              </a:rPr>
              <a:t>In most animals</a:t>
            </a:r>
            <a:r>
              <a:rPr lang="en-US" sz="1800" b="0" i="0" u="none" strike="noStrike" baseline="0" dirty="0">
                <a:latin typeface="Century-Light"/>
              </a:rPr>
              <a:t> much of the free </a:t>
            </a:r>
            <a:r>
              <a:rPr lang="en-US" sz="1800" b="0" i="0" u="none" strike="noStrike" baseline="0" dirty="0">
                <a:solidFill>
                  <a:srgbClr val="FF0000"/>
                </a:solidFill>
                <a:latin typeface="Century-Light"/>
              </a:rPr>
              <a:t>ammonia is converted to a nontoxic compound</a:t>
            </a:r>
            <a:r>
              <a:rPr lang="en-US" sz="1800" b="0" i="0" u="none" strike="noStrike" baseline="0" dirty="0">
                <a:latin typeface="Century-Light"/>
              </a:rPr>
              <a:t> before export from the extrahepatic tissues into the blood and transport to the liver or kidneys</a:t>
            </a:r>
            <a:endParaRPr lang="en-US" sz="1800" b="0" i="0" u="none" strike="noStrike" baseline="0" dirty="0">
              <a:latin typeface="Century-Light"/>
            </a:endParaRPr>
          </a:p>
          <a:p>
            <a:pPr algn="l"/>
            <a:r>
              <a:rPr lang="en-US" sz="1800" b="0" i="0" u="none" strike="noStrike" baseline="0" dirty="0">
                <a:latin typeface="Century-Light"/>
              </a:rPr>
              <a:t>For this transport function, glutamate, </a:t>
            </a:r>
            <a:r>
              <a:rPr lang="en-US" sz="1800" b="0" i="0" u="none" strike="noStrike" baseline="0" dirty="0">
                <a:solidFill>
                  <a:srgbClr val="FF0000"/>
                </a:solidFill>
                <a:latin typeface="Century-Light"/>
              </a:rPr>
              <a:t>critical to </a:t>
            </a:r>
            <a:r>
              <a:rPr lang="en-US" sz="1800" b="0" i="1" u="none" strike="noStrike" baseline="0" dirty="0">
                <a:solidFill>
                  <a:srgbClr val="FF0000"/>
                </a:solidFill>
                <a:latin typeface="Century-LightItalic"/>
              </a:rPr>
              <a:t>intracellular </a:t>
            </a:r>
            <a:r>
              <a:rPr lang="en-US" sz="1800" b="0" i="0" u="none" strike="noStrike" baseline="0" dirty="0">
                <a:solidFill>
                  <a:srgbClr val="FF0000"/>
                </a:solidFill>
                <a:latin typeface="Century-Light"/>
              </a:rPr>
              <a:t>amino group metabolism, is supplanted by </a:t>
            </a:r>
            <a:r>
              <a:rPr lang="sr-Latn-RS" sz="1800" b="0" i="0" u="none" strike="noStrike" baseline="0" dirty="0">
                <a:solidFill>
                  <a:srgbClr val="FF0000"/>
                </a:solidFill>
                <a:latin typeface="Century-Light"/>
              </a:rPr>
              <a:t>L-glutamine</a:t>
            </a:r>
            <a:endParaRPr lang="en-US" sz="1800" b="0" i="0" u="none" strike="noStrike" baseline="0" dirty="0">
              <a:solidFill>
                <a:srgbClr val="FF0000"/>
              </a:solidFill>
              <a:latin typeface="Century-Light"/>
            </a:endParaRPr>
          </a:p>
          <a:p>
            <a:pPr algn="l"/>
            <a:r>
              <a:rPr lang="en-US" sz="1800" b="0" i="0" u="none" strike="noStrike" baseline="0" dirty="0">
                <a:latin typeface="Century-Light"/>
              </a:rPr>
              <a:t>The free ammonia produced in tissues is combined with glutamate to yield glutamine by the action </a:t>
            </a:r>
            <a:r>
              <a:rPr lang="sr-Latn-RS" sz="1800" b="0" i="0" u="none" strike="noStrike" baseline="0" dirty="0">
                <a:latin typeface="Century-Light"/>
              </a:rPr>
              <a:t>of </a:t>
            </a:r>
            <a:r>
              <a:rPr lang="sr-Latn-RS" sz="1800" b="1" i="0" u="none" strike="noStrike" baseline="0" dirty="0">
                <a:solidFill>
                  <a:srgbClr val="FF0000"/>
                </a:solidFill>
                <a:latin typeface="Century-Bold"/>
              </a:rPr>
              <a:t>glutamine synthetase</a:t>
            </a:r>
            <a:endParaRPr lang="en-US" sz="1800" b="0" i="0" u="none" strike="noStrike" baseline="0" dirty="0">
              <a:solidFill>
                <a:srgbClr val="FF0000"/>
              </a:solidFill>
              <a:latin typeface="Century-Light"/>
            </a:endParaRPr>
          </a:p>
          <a:p>
            <a:pPr algn="l"/>
            <a:r>
              <a:rPr lang="sr-Latn-RS" sz="1800" b="0" i="0" u="none" strike="noStrike" baseline="0" dirty="0">
                <a:latin typeface="Century-Light"/>
              </a:rPr>
              <a:t>This reaction requires</a:t>
            </a:r>
            <a:r>
              <a:rPr lang="en-US" sz="1800" b="0" i="0" u="none" strike="noStrike" baseline="0" dirty="0">
                <a:latin typeface="Century-Light"/>
              </a:rPr>
              <a:t> ATP and occurs in two steps</a:t>
            </a:r>
            <a:endParaRPr lang="sr-Latn-RS" dirty="0">
              <a:solidFill>
                <a:srgbClr val="FF0000"/>
              </a:solidFill>
            </a:endParaRPr>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992738" y="3835399"/>
            <a:ext cx="4023329" cy="2675467"/>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8623" y="68323"/>
            <a:ext cx="8777173" cy="1018033"/>
          </a:xfrm>
        </p:spPr>
        <p:txBody>
          <a:bodyPr/>
          <a:lstStyle/>
          <a:p>
            <a:pPr algn="ctr"/>
            <a:r>
              <a:rPr lang="sr-Latn-RS" dirty="0">
                <a:solidFill>
                  <a:schemeClr val="tx1"/>
                </a:solidFill>
              </a:rPr>
              <a:t>Amino Acids</a:t>
            </a:r>
            <a:endParaRPr lang="sr-Latn-RS" dirty="0">
              <a:solidFill>
                <a:schemeClr val="tx1"/>
              </a:solidFill>
            </a:endParaRPr>
          </a:p>
        </p:txBody>
      </p:sp>
      <p:sp>
        <p:nvSpPr>
          <p:cNvPr id="3" name="Content Placeholder 2"/>
          <p:cNvSpPr>
            <a:spLocks noGrp="1"/>
          </p:cNvSpPr>
          <p:nvPr>
            <p:ph idx="1"/>
          </p:nvPr>
        </p:nvSpPr>
        <p:spPr>
          <a:xfrm>
            <a:off x="610709" y="1199591"/>
            <a:ext cx="8755087" cy="4458817"/>
          </a:xfrm>
        </p:spPr>
        <p:txBody>
          <a:bodyPr/>
          <a:lstStyle/>
          <a:p>
            <a:pPr algn="l"/>
            <a:r>
              <a:rPr lang="en-US" sz="1800" b="0" i="0" u="none" strike="noStrike" baseline="0" dirty="0">
                <a:latin typeface="Century-Light"/>
              </a:rPr>
              <a:t>Proteins are polymers of amino acids, with each </a:t>
            </a:r>
            <a:r>
              <a:rPr lang="en-US" sz="1800" b="1" i="0" u="none" strike="noStrike" baseline="0" dirty="0">
                <a:latin typeface="Century-Bold"/>
              </a:rPr>
              <a:t>amino acid residue </a:t>
            </a:r>
            <a:r>
              <a:rPr lang="en-US" sz="1800" b="0" i="0" u="none" strike="noStrike" baseline="0" dirty="0">
                <a:latin typeface="Century-Light"/>
              </a:rPr>
              <a:t>joined to its neighbor by a specific type </a:t>
            </a:r>
            <a:r>
              <a:rPr lang="sr-Latn-RS" sz="1800" b="0" i="0" u="none" strike="noStrike" baseline="0" dirty="0">
                <a:latin typeface="Century-Light"/>
              </a:rPr>
              <a:t>of covalent bond</a:t>
            </a:r>
            <a:endParaRPr lang="en-US" sz="1800" b="0" i="0" u="none" strike="noStrike" baseline="0" dirty="0">
              <a:latin typeface="Century-Light"/>
            </a:endParaRPr>
          </a:p>
          <a:p>
            <a:pPr algn="l"/>
            <a:r>
              <a:rPr lang="sr-Latn-RS" sz="1800" b="0" i="0" u="none" strike="noStrike" baseline="0" dirty="0">
                <a:latin typeface="Century-Light"/>
              </a:rPr>
              <a:t>Twenty different</a:t>
            </a:r>
            <a:r>
              <a:rPr lang="en-US" sz="1800" b="0" i="0" u="none" strike="noStrike" baseline="0" dirty="0">
                <a:latin typeface="Century-Light"/>
              </a:rPr>
              <a:t> amino acids are commonly found in proteins</a:t>
            </a:r>
            <a:endParaRPr lang="en-US" sz="1800" b="0" i="0" u="none" strike="noStrike" baseline="0" dirty="0">
              <a:latin typeface="Century-Light"/>
            </a:endParaRPr>
          </a:p>
          <a:p>
            <a:pPr algn="l"/>
            <a:r>
              <a:rPr lang="sr-Latn-RS" sz="1800" b="0" i="0" u="none" strike="noStrike" baseline="0" dirty="0">
                <a:solidFill>
                  <a:srgbClr val="FF0000"/>
                </a:solidFill>
                <a:latin typeface="Century-Light"/>
              </a:rPr>
              <a:t>The</a:t>
            </a:r>
            <a:r>
              <a:rPr lang="en-US" sz="1800" b="0" i="0" u="none" strike="noStrike" baseline="0" dirty="0">
                <a:solidFill>
                  <a:srgbClr val="FF0000"/>
                </a:solidFill>
                <a:latin typeface="Century-Light"/>
              </a:rPr>
              <a:t> first to be discovered was asparagine, in 1806</a:t>
            </a:r>
            <a:endParaRPr lang="en-US" sz="1800" b="0" i="0" u="none" strike="noStrike" baseline="0" dirty="0">
              <a:solidFill>
                <a:srgbClr val="FF0000"/>
              </a:solidFill>
              <a:latin typeface="Century-Light"/>
            </a:endParaRPr>
          </a:p>
          <a:p>
            <a:pPr algn="l"/>
            <a:r>
              <a:rPr lang="sr-Latn-RS" sz="1800" b="0" i="0" u="none" strike="noStrike" baseline="0" dirty="0">
                <a:solidFill>
                  <a:srgbClr val="FF0000"/>
                </a:solidFill>
                <a:latin typeface="Century-Light"/>
              </a:rPr>
              <a:t>The last</a:t>
            </a:r>
            <a:r>
              <a:rPr lang="en-US" sz="1800" b="0" i="0" u="none" strike="noStrike" baseline="0" dirty="0">
                <a:solidFill>
                  <a:srgbClr val="FF0000"/>
                </a:solidFill>
                <a:latin typeface="Century-Light"/>
              </a:rPr>
              <a:t> of the 20 to be found, threonine, was not identified until </a:t>
            </a:r>
            <a:r>
              <a:rPr lang="sr-Latn-RS" sz="1800" b="0" i="0" u="none" strike="noStrike" baseline="0" dirty="0">
                <a:solidFill>
                  <a:srgbClr val="FF0000"/>
                </a:solidFill>
                <a:latin typeface="Century-Light"/>
              </a:rPr>
              <a:t>1938</a:t>
            </a:r>
            <a:endParaRPr lang="en-US" sz="1800" b="0" i="0" u="none" strike="noStrike" baseline="0" dirty="0">
              <a:solidFill>
                <a:srgbClr val="FF0000"/>
              </a:solidFill>
              <a:latin typeface="Century-Light"/>
            </a:endParaRPr>
          </a:p>
          <a:p>
            <a:pPr algn="l"/>
            <a:r>
              <a:rPr lang="en-US" sz="1800" b="0" i="0" u="none" strike="noStrike" baseline="0" dirty="0">
                <a:latin typeface="Century-Light"/>
              </a:rPr>
              <a:t>All 20 of the common amino acids are </a:t>
            </a:r>
            <a:r>
              <a:rPr lang="el-GR" sz="1800" b="0" i="0" u="none" strike="noStrike" baseline="0" dirty="0">
                <a:latin typeface="Calibri" panose="020F0502020204030204" pitchFamily="34" charset="0"/>
                <a:ea typeface="Calibri" panose="020F0502020204030204" pitchFamily="34" charset="0"/>
                <a:cs typeface="Calibri" panose="020F0502020204030204" pitchFamily="34" charset="0"/>
              </a:rPr>
              <a:t>α</a:t>
            </a:r>
            <a:r>
              <a:rPr lang="en-US" sz="1800" b="0" i="0" u="none" strike="noStrike" baseline="0" dirty="0">
                <a:latin typeface="Calibri" panose="020F0502020204030204" pitchFamily="34" charset="0"/>
                <a:ea typeface="Calibri" panose="020F0502020204030204" pitchFamily="34" charset="0"/>
                <a:cs typeface="Calibri" panose="020F0502020204030204" pitchFamily="34" charset="0"/>
              </a:rPr>
              <a:t> </a:t>
            </a:r>
            <a:r>
              <a:rPr lang="en-US" sz="1800" b="0" i="0" u="none" strike="noStrike" baseline="0" dirty="0">
                <a:latin typeface="Century-Light"/>
              </a:rPr>
              <a:t>amino acids. They have a carboxyl group and an amino group bonded to the same carbon atom (</a:t>
            </a:r>
            <a:r>
              <a:rPr lang="sr-Latn-RS" sz="1800" b="0" i="0" u="none" strike="noStrike" baseline="0" dirty="0">
                <a:latin typeface="Century-Light"/>
              </a:rPr>
              <a:t>the </a:t>
            </a:r>
            <a:r>
              <a:rPr lang="el-GR" sz="1800" b="0" i="0" u="none" strike="noStrike" baseline="0" dirty="0">
                <a:latin typeface="Calibri" panose="020F0502020204030204" pitchFamily="34" charset="0"/>
                <a:ea typeface="Calibri" panose="020F0502020204030204" pitchFamily="34" charset="0"/>
                <a:cs typeface="Calibri" panose="020F0502020204030204" pitchFamily="34" charset="0"/>
              </a:rPr>
              <a:t>α </a:t>
            </a:r>
            <a:r>
              <a:rPr lang="sr-Latn-RS" sz="1800" b="0" i="0" u="none" strike="noStrike" baseline="0" dirty="0">
                <a:latin typeface="Century-Light"/>
              </a:rPr>
              <a:t>carbon</a:t>
            </a:r>
            <a:r>
              <a:rPr lang="en-US" sz="1800" b="0" i="0" u="none" strike="noStrike" baseline="0" dirty="0">
                <a:latin typeface="Century-Light"/>
              </a:rPr>
              <a:t>)</a:t>
            </a:r>
            <a:endParaRPr lang="en-US" sz="1800" b="0" i="0" u="none" strike="noStrike" baseline="0" dirty="0">
              <a:latin typeface="Century-Light"/>
            </a:endParaRPr>
          </a:p>
          <a:p>
            <a:pPr algn="l"/>
            <a:r>
              <a:rPr lang="sr-Latn-RS" sz="1800" b="0" i="0" u="none" strike="noStrike" baseline="0" dirty="0">
                <a:latin typeface="Century-Light"/>
              </a:rPr>
              <a:t>They</a:t>
            </a:r>
            <a:r>
              <a:rPr lang="en-US" sz="1800" b="0" i="0" u="none" strike="noStrike" baseline="0" dirty="0">
                <a:latin typeface="Century-Light"/>
              </a:rPr>
              <a:t> differ from each other in their side chains, </a:t>
            </a:r>
            <a:r>
              <a:rPr lang="en-US" sz="1800" b="0" i="0" u="none" strike="noStrike" baseline="0" dirty="0">
                <a:solidFill>
                  <a:srgbClr val="FF0000"/>
                </a:solidFill>
                <a:latin typeface="Century-Light"/>
              </a:rPr>
              <a:t>or </a:t>
            </a:r>
            <a:r>
              <a:rPr lang="en-US" sz="1800" b="1" i="0" u="none" strike="noStrike" baseline="0" dirty="0">
                <a:solidFill>
                  <a:srgbClr val="FF0000"/>
                </a:solidFill>
                <a:latin typeface="Century-Bold"/>
              </a:rPr>
              <a:t>R groups</a:t>
            </a:r>
            <a:r>
              <a:rPr lang="en-US" sz="1800" b="1" i="0" u="none" strike="noStrike" baseline="0" dirty="0">
                <a:latin typeface="Century-Bold"/>
              </a:rPr>
              <a:t>, </a:t>
            </a:r>
            <a:r>
              <a:rPr lang="en-US" sz="1800" b="0" i="0" u="none" strike="noStrike" baseline="0" dirty="0">
                <a:latin typeface="Century-Light"/>
              </a:rPr>
              <a:t>which vary in structure, size, and electric charge, and which influence the solubility of the amino acids in water</a:t>
            </a:r>
            <a:endParaRPr lang="en-US" sz="1800" b="0" i="0" u="none" strike="noStrike" baseline="0" dirty="0">
              <a:latin typeface="Century-Light"/>
            </a:endParaRPr>
          </a:p>
          <a:p>
            <a:pPr algn="l"/>
            <a:r>
              <a:rPr lang="en-US" sz="1800" b="0" i="0" u="none" strike="noStrike" baseline="0" dirty="0">
                <a:latin typeface="Century-Light"/>
              </a:rPr>
              <a:t>For all the common amino acids except glycine, the </a:t>
            </a:r>
            <a:r>
              <a:rPr lang="el-GR" sz="1800" b="0" i="0" u="none" strike="noStrike" baseline="0" dirty="0">
                <a:latin typeface="Calibri" panose="020F0502020204030204" pitchFamily="34" charset="0"/>
                <a:ea typeface="Calibri" panose="020F0502020204030204" pitchFamily="34" charset="0"/>
                <a:cs typeface="Calibri" panose="020F0502020204030204" pitchFamily="34" charset="0"/>
              </a:rPr>
              <a:t>α</a:t>
            </a:r>
            <a:r>
              <a:rPr lang="en-US" sz="1800" b="0" i="0" u="none" strike="noStrike" baseline="0" dirty="0">
                <a:latin typeface="Century-Light"/>
              </a:rPr>
              <a:t> carbon is bonded to </a:t>
            </a:r>
            <a:r>
              <a:rPr lang="en-US" sz="1800" b="0" i="0" u="none" strike="noStrike" baseline="0" dirty="0">
                <a:solidFill>
                  <a:srgbClr val="FF0000"/>
                </a:solidFill>
                <a:latin typeface="Century-Light"/>
              </a:rPr>
              <a:t>four different groups: a carboxyl group, an amino group, an R group, and a hydrogen atom</a:t>
            </a:r>
            <a:endParaRPr lang="en-US" sz="1800" b="0" i="0" u="none" strike="noStrike" baseline="0" dirty="0">
              <a:solidFill>
                <a:srgbClr val="FF0000"/>
              </a:solidFill>
              <a:latin typeface="Century-Light"/>
            </a:endParaRPr>
          </a:p>
          <a:p>
            <a:pPr algn="l"/>
            <a:r>
              <a:rPr lang="en-US" sz="1800" b="0" i="0" u="none" strike="noStrike" baseline="0" dirty="0">
                <a:latin typeface="Century-Light"/>
              </a:rPr>
              <a:t>The </a:t>
            </a:r>
            <a:r>
              <a:rPr lang="el-GR" sz="1800" b="0" i="0" u="none" strike="noStrike" baseline="0" dirty="0">
                <a:latin typeface="Calibri" panose="020F0502020204030204" pitchFamily="34" charset="0"/>
                <a:ea typeface="Calibri" panose="020F0502020204030204" pitchFamily="34" charset="0"/>
                <a:cs typeface="Calibri" panose="020F0502020204030204" pitchFamily="34" charset="0"/>
              </a:rPr>
              <a:t>α</a:t>
            </a:r>
            <a:r>
              <a:rPr lang="en-US" sz="1800" b="0" i="0" u="none" strike="noStrike" baseline="0" dirty="0">
                <a:latin typeface="Century-Light"/>
              </a:rPr>
              <a:t> carbon atom is thus a </a:t>
            </a:r>
            <a:r>
              <a:rPr lang="en-US" sz="1800" b="1" i="0" u="none" strike="noStrike" baseline="0" dirty="0">
                <a:latin typeface="Century-Bold"/>
              </a:rPr>
              <a:t>chiral center</a:t>
            </a:r>
            <a:endParaRPr lang="en-US" sz="1800" b="0" i="0" u="none" strike="noStrike" baseline="0" dirty="0">
              <a:solidFill>
                <a:srgbClr val="FF0000"/>
              </a:solidFill>
              <a:latin typeface="Century-Light"/>
            </a:endParaRPr>
          </a:p>
          <a:p>
            <a:pPr marL="0" indent="0" algn="l">
              <a:buNone/>
            </a:pPr>
            <a:endParaRPr lang="sr-Latn-RS" dirty="0"/>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629835" y="5057524"/>
            <a:ext cx="2705020" cy="1571671"/>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solidFill>
                  <a:schemeClr val="tx1"/>
                </a:solidFill>
              </a:rPr>
              <a:t>Glutamine Transports Ammonia in the Bloodstream</a:t>
            </a:r>
            <a:endParaRPr lang="sr-Latn-RS" dirty="0"/>
          </a:p>
        </p:txBody>
      </p:sp>
      <p:sp>
        <p:nvSpPr>
          <p:cNvPr id="3" name="Content Placeholder 2"/>
          <p:cNvSpPr>
            <a:spLocks noGrp="1"/>
          </p:cNvSpPr>
          <p:nvPr>
            <p:ph idx="1"/>
          </p:nvPr>
        </p:nvSpPr>
        <p:spPr>
          <a:xfrm>
            <a:off x="313268" y="1894401"/>
            <a:ext cx="6129866" cy="4591066"/>
          </a:xfrm>
        </p:spPr>
        <p:txBody>
          <a:bodyPr>
            <a:normAutofit lnSpcReduction="10000"/>
          </a:bodyPr>
          <a:lstStyle/>
          <a:p>
            <a:pPr algn="l"/>
            <a:r>
              <a:rPr lang="sr-Latn-RS" sz="1800" b="0" i="0" u="none" strike="noStrike" baseline="0" dirty="0">
                <a:solidFill>
                  <a:srgbClr val="FF0000"/>
                </a:solidFill>
                <a:latin typeface="Century-Light"/>
              </a:rPr>
              <a:t>Glutamine</a:t>
            </a:r>
            <a:r>
              <a:rPr lang="en-US" sz="1800" b="0" i="0" u="none" strike="noStrike" baseline="0" dirty="0">
                <a:latin typeface="Century-Light"/>
              </a:rPr>
              <a:t> </a:t>
            </a:r>
            <a:r>
              <a:rPr lang="en-US" sz="1800" b="0" i="0" u="none" strike="noStrike" baseline="0" dirty="0">
                <a:solidFill>
                  <a:srgbClr val="FF0000"/>
                </a:solidFill>
                <a:latin typeface="Century-Light"/>
              </a:rPr>
              <a:t>is a nontoxic transport form of ammonia</a:t>
            </a:r>
            <a:r>
              <a:rPr lang="en-US" sz="1800" b="0" i="0" u="none" strike="noStrike" baseline="0" dirty="0">
                <a:latin typeface="Century-Light"/>
              </a:rPr>
              <a:t>; it is normally present in blood in much higher concentrations than </a:t>
            </a:r>
            <a:r>
              <a:rPr lang="sr-Latn-RS" sz="1800" b="0" i="0" u="none" strike="noStrike" baseline="0" dirty="0">
                <a:latin typeface="Century-Light"/>
              </a:rPr>
              <a:t>other amino acids</a:t>
            </a:r>
            <a:endParaRPr lang="en-US" sz="1800" b="0" i="0" u="none" strike="noStrike" baseline="0" dirty="0">
              <a:latin typeface="Century-Light"/>
            </a:endParaRPr>
          </a:p>
          <a:p>
            <a:pPr algn="l"/>
            <a:r>
              <a:rPr lang="en-US" sz="1800" b="0" i="0" u="none" strike="noStrike" baseline="0" dirty="0">
                <a:solidFill>
                  <a:srgbClr val="FF0000"/>
                </a:solidFill>
                <a:latin typeface="Century-Light"/>
              </a:rPr>
              <a:t>Glutamine also serves as a source of amino groups </a:t>
            </a:r>
            <a:r>
              <a:rPr lang="en-US" sz="1800" b="0" i="0" u="none" strike="noStrike" baseline="0" dirty="0">
                <a:latin typeface="Century-Light"/>
              </a:rPr>
              <a:t>in a variety of biosynthetic reactions</a:t>
            </a:r>
            <a:endParaRPr lang="en-US" sz="1800" b="0" i="0" u="none" strike="noStrike" baseline="0" dirty="0">
              <a:latin typeface="Century-Light"/>
            </a:endParaRPr>
          </a:p>
          <a:p>
            <a:pPr algn="l"/>
            <a:r>
              <a:rPr lang="sr-Latn-RS" sz="1800" b="0" i="0" u="none" strike="noStrike" baseline="0" dirty="0">
                <a:latin typeface="Century-Light"/>
              </a:rPr>
              <a:t>Glutamine</a:t>
            </a:r>
            <a:r>
              <a:rPr lang="en-US" sz="1800" b="0" i="0" u="none" strike="noStrike" baseline="0" dirty="0">
                <a:latin typeface="Century-Light"/>
              </a:rPr>
              <a:t> synthetase is found in all organisms, always playing </a:t>
            </a:r>
            <a:r>
              <a:rPr lang="sr-Latn-RS" sz="1800" b="0" i="0" u="none" strike="noStrike" baseline="0" dirty="0">
                <a:latin typeface="Century-Light"/>
              </a:rPr>
              <a:t>a central metabolic role</a:t>
            </a:r>
            <a:endParaRPr lang="en-US" sz="1800" b="0" i="0" u="none" strike="noStrike" baseline="0" dirty="0">
              <a:latin typeface="Century-Light"/>
            </a:endParaRPr>
          </a:p>
          <a:p>
            <a:pPr algn="l"/>
            <a:r>
              <a:rPr lang="en-US" sz="1800" dirty="0">
                <a:latin typeface="Century-Light"/>
              </a:rPr>
              <a:t>G</a:t>
            </a:r>
            <a:r>
              <a:rPr lang="sr-Latn-RS" sz="1800" b="0" i="0" u="none" strike="noStrike" baseline="0" dirty="0">
                <a:latin typeface="Century-Light"/>
              </a:rPr>
              <a:t>lutamine in excess of</a:t>
            </a:r>
            <a:r>
              <a:rPr lang="en-US" sz="1800" b="0" i="0" u="none" strike="noStrike" baseline="0" dirty="0">
                <a:latin typeface="Century-Light"/>
              </a:rPr>
              <a:t> that required for biosynthesis is transported in the blood to the intestine, liver, and kidneys for processing</a:t>
            </a:r>
            <a:endParaRPr lang="en-US" sz="1800" b="0" i="0" u="none" strike="noStrike" baseline="0" dirty="0">
              <a:latin typeface="Century-Light"/>
            </a:endParaRPr>
          </a:p>
          <a:p>
            <a:pPr algn="l"/>
            <a:r>
              <a:rPr lang="en-US" sz="1800" b="0" i="0" u="none" strike="noStrike" baseline="0" dirty="0">
                <a:latin typeface="Century-Light"/>
              </a:rPr>
              <a:t> In these tissues, the amide nitrogen is released as ammonium ion in the mitochondria, where the </a:t>
            </a:r>
            <a:r>
              <a:rPr lang="en-US" sz="1800" b="0" i="0" u="none" strike="noStrike" baseline="0" dirty="0">
                <a:solidFill>
                  <a:srgbClr val="FF0000"/>
                </a:solidFill>
                <a:latin typeface="Century-Light"/>
              </a:rPr>
              <a:t>enzyme </a:t>
            </a:r>
            <a:r>
              <a:rPr lang="en-US" sz="1800" b="1" i="0" u="none" strike="noStrike" baseline="0" dirty="0">
                <a:solidFill>
                  <a:srgbClr val="FF0000"/>
                </a:solidFill>
                <a:latin typeface="Century-Bold"/>
              </a:rPr>
              <a:t>glutaminase </a:t>
            </a:r>
            <a:r>
              <a:rPr lang="en-US" sz="1800" b="0" i="0" u="none" strike="noStrike" baseline="0" dirty="0">
                <a:solidFill>
                  <a:srgbClr val="FF0000"/>
                </a:solidFill>
                <a:latin typeface="Century-Light"/>
              </a:rPr>
              <a:t>converts glutamine to glutamate and NH4 </a:t>
            </a:r>
            <a:endParaRPr lang="en-US" sz="1800" b="0" i="0" u="none" strike="noStrike" baseline="0" dirty="0">
              <a:solidFill>
                <a:srgbClr val="FF0000"/>
              </a:solidFill>
              <a:latin typeface="Century-Light"/>
            </a:endParaRPr>
          </a:p>
          <a:p>
            <a:pPr algn="l"/>
            <a:r>
              <a:rPr lang="en-US" sz="1800" b="0" i="0" u="none" strike="noStrike" baseline="0" dirty="0">
                <a:solidFill>
                  <a:srgbClr val="FF0000"/>
                </a:solidFill>
                <a:latin typeface="Century-Light"/>
              </a:rPr>
              <a:t>In the liver, the ammonia from all sources is disposed of by urea synthesis!!!</a:t>
            </a:r>
            <a:endParaRPr lang="sr-Latn-RS" dirty="0">
              <a:solidFill>
                <a:srgbClr val="FF0000"/>
              </a:solidFill>
            </a:endParaRPr>
          </a:p>
        </p:txBody>
      </p:sp>
      <p:pic>
        <p:nvPicPr>
          <p:cNvPr id="4" name="Picture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306004" y="3107267"/>
            <a:ext cx="4023329" cy="3589865"/>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tx1"/>
                </a:solidFill>
              </a:rPr>
              <a:t>M</a:t>
            </a:r>
            <a:r>
              <a:rPr lang="sr-Latn-RS" dirty="0">
                <a:solidFill>
                  <a:schemeClr val="tx1"/>
                </a:solidFill>
              </a:rPr>
              <a:t>etabolic acidosis</a:t>
            </a:r>
            <a:endParaRPr lang="sr-Latn-RS" dirty="0">
              <a:solidFill>
                <a:schemeClr val="tx1"/>
              </a:solidFill>
            </a:endParaRPr>
          </a:p>
        </p:txBody>
      </p:sp>
      <p:sp>
        <p:nvSpPr>
          <p:cNvPr id="3" name="Content Placeholder 2"/>
          <p:cNvSpPr>
            <a:spLocks noGrp="1"/>
          </p:cNvSpPr>
          <p:nvPr>
            <p:ph idx="1"/>
          </p:nvPr>
        </p:nvSpPr>
        <p:spPr/>
        <p:txBody>
          <a:bodyPr/>
          <a:lstStyle/>
          <a:p>
            <a:pPr algn="l"/>
            <a:r>
              <a:rPr lang="en-US" sz="1800" b="0" i="0" u="none" strike="noStrike" baseline="0" dirty="0">
                <a:latin typeface="Century-Light"/>
              </a:rPr>
              <a:t>In metabolic acidosis there is an increase in glutamine processing by the kidneys </a:t>
            </a:r>
            <a:endParaRPr lang="en-US" sz="1800" b="0" i="0" u="none" strike="noStrike" baseline="0" dirty="0">
              <a:latin typeface="Century-Light"/>
            </a:endParaRPr>
          </a:p>
          <a:p>
            <a:pPr algn="l"/>
            <a:r>
              <a:rPr lang="en-US" sz="1800" b="0" i="0" u="none" strike="noStrike" baseline="0" dirty="0">
                <a:latin typeface="Century-Light"/>
              </a:rPr>
              <a:t>Not all the excess NH4 </a:t>
            </a:r>
            <a:r>
              <a:rPr lang="en-US" sz="1800" b="0" i="0" u="none" strike="noStrike" baseline="0" dirty="0">
                <a:latin typeface="MathematicalPi-One"/>
              </a:rPr>
              <a:t> </a:t>
            </a:r>
            <a:r>
              <a:rPr lang="en-US" sz="1800" b="0" i="0" u="none" strike="noStrike" baseline="0" dirty="0">
                <a:latin typeface="Century-Light"/>
              </a:rPr>
              <a:t>thus produced is released into the bloodstream or converted to urea; some is excreted directly into the urine</a:t>
            </a:r>
            <a:endParaRPr lang="en-US" sz="1800" b="0" i="0" u="none" strike="noStrike" baseline="0" dirty="0">
              <a:latin typeface="Century-Light"/>
            </a:endParaRPr>
          </a:p>
          <a:p>
            <a:pPr algn="l"/>
            <a:r>
              <a:rPr lang="en-US" sz="1800" b="0" i="0" u="none" strike="noStrike" baseline="0" dirty="0">
                <a:latin typeface="Century-Light"/>
              </a:rPr>
              <a:t> In the kidney, the NH4 </a:t>
            </a:r>
            <a:r>
              <a:rPr lang="en-US" sz="1800" b="0" i="0" u="none" strike="noStrike" baseline="0" dirty="0">
                <a:latin typeface="MathematicalPi-One"/>
              </a:rPr>
              <a:t> </a:t>
            </a:r>
            <a:r>
              <a:rPr lang="en-US" sz="1800" b="0" i="0" u="none" strike="noStrike" baseline="0" dirty="0">
                <a:latin typeface="Century-Light"/>
              </a:rPr>
              <a:t>forms salts with metabolic acids, facilitating their removal in the urine</a:t>
            </a:r>
            <a:endParaRPr lang="en-US" sz="1800" dirty="0">
              <a:latin typeface="Century-Light"/>
            </a:endParaRPr>
          </a:p>
          <a:p>
            <a:pPr algn="l"/>
            <a:r>
              <a:rPr lang="en-US" sz="1800" b="0" i="0" u="none" strike="noStrike" baseline="0" dirty="0">
                <a:latin typeface="Century-Light"/>
              </a:rPr>
              <a:t>Bicarbonate produced by the decarboxylation of </a:t>
            </a:r>
            <a:r>
              <a:rPr lang="el-GR" sz="1800" b="0" i="0" u="none" strike="noStrike" baseline="0" dirty="0">
                <a:latin typeface="Calibri" panose="020F0502020204030204" pitchFamily="34" charset="0"/>
                <a:ea typeface="Calibri" panose="020F0502020204030204" pitchFamily="34" charset="0"/>
                <a:cs typeface="Calibri" panose="020F0502020204030204" pitchFamily="34" charset="0"/>
              </a:rPr>
              <a:t>α</a:t>
            </a:r>
            <a:r>
              <a:rPr lang="en-US" sz="1800" b="0" i="0" u="none" strike="noStrike" baseline="0" dirty="0">
                <a:latin typeface="Calibri" panose="020F0502020204030204" pitchFamily="34" charset="0"/>
                <a:ea typeface="Calibri" panose="020F0502020204030204" pitchFamily="34" charset="0"/>
                <a:cs typeface="Calibri" panose="020F0502020204030204" pitchFamily="34" charset="0"/>
              </a:rPr>
              <a:t> </a:t>
            </a:r>
            <a:r>
              <a:rPr lang="en-US" sz="1800" b="0" i="0" u="none" strike="noStrike" baseline="0" dirty="0">
                <a:latin typeface="Century-Light"/>
              </a:rPr>
              <a:t>ketoglutarate in the citric acid cycle can also serve as a buffer in blood plasma</a:t>
            </a:r>
            <a:endParaRPr lang="en-US" sz="1800" b="0" i="0" u="none" strike="noStrike" baseline="0" dirty="0">
              <a:latin typeface="Century-Light"/>
            </a:endParaRPr>
          </a:p>
          <a:p>
            <a:pPr algn="l"/>
            <a:r>
              <a:rPr lang="en-US" sz="1800" b="0" i="0" u="none" strike="noStrike" baseline="0" dirty="0">
                <a:latin typeface="Century-Light"/>
              </a:rPr>
              <a:t>Taken together, these effects of glutamine metabolism in the kidney tend to counteract </a:t>
            </a:r>
            <a:r>
              <a:rPr lang="sr-Latn-RS" sz="1800" b="0" i="0" u="none" strike="noStrike" baseline="0" dirty="0">
                <a:latin typeface="Century-Light"/>
              </a:rPr>
              <a:t>acidosis</a:t>
            </a:r>
            <a:endParaRPr lang="sr-Latn-R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solidFill>
                  <a:schemeClr val="tx1"/>
                </a:solidFill>
              </a:rPr>
              <a:t>Alanine Transports Ammonia from</a:t>
            </a:r>
            <a:br>
              <a:rPr lang="en-US" dirty="0">
                <a:solidFill>
                  <a:schemeClr val="tx1"/>
                </a:solidFill>
              </a:rPr>
            </a:br>
            <a:r>
              <a:rPr lang="en-US" dirty="0">
                <a:solidFill>
                  <a:schemeClr val="tx1"/>
                </a:solidFill>
              </a:rPr>
              <a:t>Skeletal Muscles to the Liver</a:t>
            </a:r>
            <a:endParaRPr lang="sr-Latn-RS" dirty="0">
              <a:solidFill>
                <a:schemeClr val="tx1"/>
              </a:solidFill>
            </a:endParaRPr>
          </a:p>
        </p:txBody>
      </p:sp>
      <p:sp>
        <p:nvSpPr>
          <p:cNvPr id="7" name="Content Placeholder 6"/>
          <p:cNvSpPr>
            <a:spLocks noGrp="1"/>
          </p:cNvSpPr>
          <p:nvPr>
            <p:ph idx="1"/>
          </p:nvPr>
        </p:nvSpPr>
        <p:spPr>
          <a:xfrm>
            <a:off x="610710" y="1894401"/>
            <a:ext cx="6937404" cy="4040574"/>
          </a:xfrm>
        </p:spPr>
        <p:txBody>
          <a:bodyPr>
            <a:normAutofit fontScale="85000" lnSpcReduction="10000"/>
          </a:bodyPr>
          <a:lstStyle/>
          <a:p>
            <a:pPr algn="l"/>
            <a:r>
              <a:rPr lang="en-US" sz="1800" b="0" i="0" u="none" strike="noStrike" baseline="0" dirty="0">
                <a:latin typeface="Century-Light"/>
              </a:rPr>
              <a:t>Alanine also plays a special role in transporting amino groups to the liver in a nontoxic form, via a pathway </a:t>
            </a:r>
            <a:r>
              <a:rPr lang="sr-Latn-RS" sz="1800" b="0" i="0" u="none" strike="noStrike" baseline="0" dirty="0">
                <a:latin typeface="Century-Light"/>
              </a:rPr>
              <a:t>called the </a:t>
            </a:r>
            <a:r>
              <a:rPr lang="sr-Latn-RS" sz="1800" b="1" i="0" u="none" strike="noStrike" baseline="0" dirty="0">
                <a:solidFill>
                  <a:srgbClr val="FF0000"/>
                </a:solidFill>
                <a:latin typeface="Century-Bold"/>
              </a:rPr>
              <a:t>glucose-alanine cycle</a:t>
            </a:r>
            <a:endParaRPr lang="en-US" sz="1800" b="1" i="0" u="none" strike="noStrike" baseline="0" dirty="0">
              <a:solidFill>
                <a:srgbClr val="FF0000"/>
              </a:solidFill>
              <a:latin typeface="Century-Bold"/>
            </a:endParaRPr>
          </a:p>
          <a:p>
            <a:pPr algn="l"/>
            <a:r>
              <a:rPr lang="sr-Latn-RS" sz="1800" b="0" i="0" u="none" strike="noStrike" baseline="0" dirty="0">
                <a:latin typeface="Century-Light"/>
              </a:rPr>
              <a:t>In muscle</a:t>
            </a:r>
            <a:r>
              <a:rPr lang="en-US" sz="1800" b="0" i="0" u="none" strike="noStrike" baseline="0" dirty="0">
                <a:latin typeface="Century-Light"/>
              </a:rPr>
              <a:t> and certain other tissues that degrade amino acids for fuel, amino groups are collected in the form of </a:t>
            </a:r>
            <a:r>
              <a:rPr lang="sr-Latn-RS" sz="1800" b="0" i="0" u="none" strike="noStrike" baseline="0" dirty="0">
                <a:latin typeface="Century-Light"/>
              </a:rPr>
              <a:t>glutamate by transamination</a:t>
            </a:r>
            <a:endParaRPr lang="en-US" sz="1800" b="0" i="0" u="none" strike="noStrike" baseline="0" dirty="0">
              <a:latin typeface="Century-Light"/>
            </a:endParaRPr>
          </a:p>
          <a:p>
            <a:pPr algn="l"/>
            <a:r>
              <a:rPr lang="sr-Latn-RS" sz="1800" b="0" i="0" u="none" strike="noStrike" baseline="0" dirty="0">
                <a:latin typeface="Century-Light"/>
              </a:rPr>
              <a:t>Glutamate</a:t>
            </a:r>
            <a:r>
              <a:rPr lang="en-US" sz="1800" b="0" i="0" u="none" strike="noStrike" baseline="0" dirty="0">
                <a:latin typeface="Century-Light"/>
              </a:rPr>
              <a:t> can be converted to glutamine for transport to the liver, or it can </a:t>
            </a:r>
            <a:r>
              <a:rPr lang="en-US" sz="1800" b="0" i="0" u="none" strike="noStrike" baseline="0" dirty="0">
                <a:solidFill>
                  <a:srgbClr val="FF0000"/>
                </a:solidFill>
                <a:latin typeface="Century-Light"/>
              </a:rPr>
              <a:t>transfer its </a:t>
            </a:r>
            <a:r>
              <a:rPr lang="el-GR" sz="1800" b="0" i="0" u="none" strike="noStrike" baseline="0" dirty="0">
                <a:solidFill>
                  <a:srgbClr val="FF0000"/>
                </a:solidFill>
                <a:latin typeface="Calibri" panose="020F0502020204030204" pitchFamily="34" charset="0"/>
                <a:ea typeface="Calibri" panose="020F0502020204030204" pitchFamily="34" charset="0"/>
                <a:cs typeface="Calibri" panose="020F0502020204030204" pitchFamily="34" charset="0"/>
              </a:rPr>
              <a:t>α</a:t>
            </a:r>
            <a:r>
              <a:rPr lang="en-US" sz="1800" b="0" i="0" u="none" strike="noStrike" baseline="0" dirty="0">
                <a:solidFill>
                  <a:srgbClr val="FF0000"/>
                </a:solidFill>
                <a:latin typeface="Calibri" panose="020F0502020204030204" pitchFamily="34" charset="0"/>
                <a:ea typeface="Calibri" panose="020F0502020204030204" pitchFamily="34" charset="0"/>
                <a:cs typeface="Calibri" panose="020F0502020204030204" pitchFamily="34" charset="0"/>
              </a:rPr>
              <a:t> </a:t>
            </a:r>
            <a:r>
              <a:rPr lang="en-US" sz="1800" b="0" i="0" u="none" strike="noStrike" baseline="0" dirty="0">
                <a:solidFill>
                  <a:srgbClr val="FF0000"/>
                </a:solidFill>
                <a:latin typeface="Century-Light"/>
              </a:rPr>
              <a:t>amino group to pyruvate</a:t>
            </a:r>
            <a:r>
              <a:rPr lang="en-US" sz="1800" b="0" i="0" u="none" strike="noStrike" baseline="0" dirty="0">
                <a:latin typeface="Century-Light"/>
              </a:rPr>
              <a:t>, a readily available product of muscle glycolysis, </a:t>
            </a:r>
            <a:r>
              <a:rPr lang="en-US" sz="1800" b="0" i="0" u="none" strike="noStrike" baseline="0" dirty="0">
                <a:solidFill>
                  <a:srgbClr val="FF0000"/>
                </a:solidFill>
                <a:latin typeface="Century-Light"/>
              </a:rPr>
              <a:t>by the action of </a:t>
            </a:r>
            <a:r>
              <a:rPr lang="en-US" sz="1800" b="1" i="0" u="none" strike="noStrike" baseline="0" dirty="0">
                <a:solidFill>
                  <a:srgbClr val="FF0000"/>
                </a:solidFill>
                <a:latin typeface="Century-Bold"/>
              </a:rPr>
              <a:t>alanine aminotransferase</a:t>
            </a:r>
            <a:endParaRPr lang="en-US" sz="1800" b="1" i="0" u="none" strike="noStrike" baseline="0" dirty="0">
              <a:solidFill>
                <a:srgbClr val="FF0000"/>
              </a:solidFill>
              <a:latin typeface="Century-Bold"/>
            </a:endParaRPr>
          </a:p>
          <a:p>
            <a:pPr algn="l"/>
            <a:r>
              <a:rPr lang="en-US" sz="1800" b="0" i="0" u="none" strike="noStrike" baseline="0" dirty="0">
                <a:latin typeface="Century-Light"/>
              </a:rPr>
              <a:t>The </a:t>
            </a:r>
            <a:r>
              <a:rPr lang="en-US" sz="1800" b="0" i="0" u="none" strike="noStrike" baseline="0" dirty="0">
                <a:solidFill>
                  <a:srgbClr val="FF0000"/>
                </a:solidFill>
                <a:latin typeface="Century-Light"/>
              </a:rPr>
              <a:t>alanine so formed passes into the blood </a:t>
            </a:r>
            <a:r>
              <a:rPr lang="en-US" sz="1800" b="0" i="0" u="none" strike="noStrike" baseline="0" dirty="0">
                <a:latin typeface="Century-Light"/>
              </a:rPr>
              <a:t>and travels to the liver</a:t>
            </a:r>
            <a:endParaRPr lang="en-US" sz="1800" b="0" i="0" u="none" strike="noStrike" baseline="0" dirty="0">
              <a:latin typeface="Century-Light"/>
            </a:endParaRPr>
          </a:p>
          <a:p>
            <a:pPr algn="l"/>
            <a:r>
              <a:rPr lang="en-US" sz="1800" b="0" i="0" u="none" strike="noStrike" baseline="0" dirty="0">
                <a:latin typeface="Century-Light"/>
              </a:rPr>
              <a:t> In the </a:t>
            </a:r>
            <a:r>
              <a:rPr lang="en-US" sz="1800" b="0" i="0" u="none" strike="noStrike" baseline="0" dirty="0">
                <a:solidFill>
                  <a:srgbClr val="FF0000"/>
                </a:solidFill>
                <a:latin typeface="Century-Light"/>
              </a:rPr>
              <a:t>cytosol of hepatocytes</a:t>
            </a:r>
            <a:r>
              <a:rPr lang="en-US" sz="1800" b="0" i="0" u="none" strike="noStrike" baseline="0" dirty="0">
                <a:latin typeface="Century-Light"/>
              </a:rPr>
              <a:t>, alanine aminotransferase transfers the amino group from alanine to -ketoglutarate, forming </a:t>
            </a:r>
            <a:r>
              <a:rPr lang="en-US" sz="1800" b="0" i="0" u="none" strike="noStrike" baseline="0" dirty="0">
                <a:solidFill>
                  <a:srgbClr val="FF0000"/>
                </a:solidFill>
                <a:latin typeface="Century-Light"/>
              </a:rPr>
              <a:t>pyruvate and </a:t>
            </a:r>
            <a:r>
              <a:rPr lang="en-US" sz="1800" dirty="0">
                <a:solidFill>
                  <a:srgbClr val="FF0000"/>
                </a:solidFill>
                <a:latin typeface="Century-Light"/>
              </a:rPr>
              <a:t>g</a:t>
            </a:r>
            <a:r>
              <a:rPr lang="sr-Latn-RS" sz="1800" b="0" i="0" u="none" strike="noStrike" baseline="0" dirty="0">
                <a:solidFill>
                  <a:srgbClr val="FF0000"/>
                </a:solidFill>
                <a:latin typeface="Century-Light"/>
              </a:rPr>
              <a:t>lutamate</a:t>
            </a:r>
            <a:endParaRPr lang="en-US" sz="1800" b="0" i="0" u="none" strike="noStrike" baseline="0" dirty="0">
              <a:solidFill>
                <a:srgbClr val="FF0000"/>
              </a:solidFill>
              <a:latin typeface="Century-Light"/>
            </a:endParaRPr>
          </a:p>
          <a:p>
            <a:pPr algn="l"/>
            <a:r>
              <a:rPr lang="sr-Latn-RS" sz="1800" b="0" i="0" u="none" strike="noStrike" baseline="0" dirty="0">
                <a:solidFill>
                  <a:srgbClr val="FF0000"/>
                </a:solidFill>
                <a:latin typeface="Century-Light"/>
              </a:rPr>
              <a:t>Glutamate can then enter mitochondria,</a:t>
            </a:r>
            <a:r>
              <a:rPr lang="en-US" sz="1800" b="0" i="0" u="none" strike="noStrike" baseline="0" dirty="0">
                <a:solidFill>
                  <a:srgbClr val="FF0000"/>
                </a:solidFill>
                <a:latin typeface="Century-Light"/>
              </a:rPr>
              <a:t> where the glutamate dehydrogenase reaction releases </a:t>
            </a:r>
            <a:r>
              <a:rPr lang="sr-Latn-RS" sz="1800" b="0" i="0" u="none" strike="noStrike" baseline="0" dirty="0">
                <a:solidFill>
                  <a:srgbClr val="FF0000"/>
                </a:solidFill>
                <a:latin typeface="Century-Light"/>
              </a:rPr>
              <a:t>NH4 </a:t>
            </a:r>
            <a:endParaRPr lang="en-US" sz="1800" b="0" i="0" u="none" strike="noStrike" baseline="0" dirty="0">
              <a:solidFill>
                <a:srgbClr val="FF0000"/>
              </a:solidFill>
              <a:latin typeface="Century-Light"/>
            </a:endParaRPr>
          </a:p>
          <a:p>
            <a:pPr algn="l"/>
            <a:r>
              <a:rPr lang="en-US" sz="1800" b="0" i="0" u="none" strike="noStrike" baseline="0" dirty="0">
                <a:latin typeface="Century-Light"/>
              </a:rPr>
              <a:t>The use of alanine to transport ammonia from skeletal muscles to the liver is another example of the intrinsic economy of living organisms</a:t>
            </a:r>
            <a:endParaRPr lang="sr-Latn-RS" dirty="0">
              <a:solidFill>
                <a:srgbClr val="FF0000"/>
              </a:solidFill>
            </a:endParaRPr>
          </a:p>
        </p:txBody>
      </p:sp>
      <p:pic>
        <p:nvPicPr>
          <p:cNvPr id="9" name="Picture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574657" y="0"/>
            <a:ext cx="3617343" cy="6771735"/>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RS" dirty="0">
                <a:solidFill>
                  <a:schemeClr val="tx1"/>
                </a:solidFill>
              </a:rPr>
              <a:t>SUMMARY</a:t>
            </a:r>
            <a:endParaRPr lang="sr-Latn-RS" dirty="0">
              <a:solidFill>
                <a:schemeClr val="tx1"/>
              </a:solidFill>
            </a:endParaRPr>
          </a:p>
        </p:txBody>
      </p:sp>
      <p:sp>
        <p:nvSpPr>
          <p:cNvPr id="3" name="Content Placeholder 2"/>
          <p:cNvSpPr>
            <a:spLocks noGrp="1"/>
          </p:cNvSpPr>
          <p:nvPr>
            <p:ph idx="1"/>
          </p:nvPr>
        </p:nvSpPr>
        <p:spPr>
          <a:xfrm>
            <a:off x="610709" y="1532468"/>
            <a:ext cx="8755087" cy="4820750"/>
          </a:xfrm>
        </p:spPr>
        <p:txBody>
          <a:bodyPr>
            <a:normAutofit/>
          </a:bodyPr>
          <a:lstStyle/>
          <a:p>
            <a:pPr algn="l"/>
            <a:r>
              <a:rPr lang="en-US" sz="1800" b="0" i="0" u="none" strike="noStrike" baseline="0" dirty="0">
                <a:solidFill>
                  <a:srgbClr val="FF0000"/>
                </a:solidFill>
                <a:latin typeface="Century-Light"/>
              </a:rPr>
              <a:t>Proteases degrade ingested proteins </a:t>
            </a:r>
            <a:r>
              <a:rPr lang="en-US" sz="1800" b="0" i="0" u="none" strike="noStrike" baseline="0" dirty="0">
                <a:latin typeface="Century-Light"/>
              </a:rPr>
              <a:t>in the stomach and small intestine</a:t>
            </a:r>
            <a:endParaRPr lang="en-US" sz="1800" b="0" i="0" u="none" strike="noStrike" baseline="0" dirty="0">
              <a:latin typeface="Century-Light"/>
            </a:endParaRPr>
          </a:p>
          <a:p>
            <a:pPr algn="l"/>
            <a:r>
              <a:rPr lang="en-US" sz="1800" b="0" i="0" u="none" strike="noStrike" baseline="0" dirty="0">
                <a:latin typeface="Century-Light"/>
              </a:rPr>
              <a:t>Most proteases are initially synthesized </a:t>
            </a:r>
            <a:r>
              <a:rPr lang="en-US" sz="1800" b="0" i="0" u="none" strike="noStrike" baseline="0" dirty="0">
                <a:solidFill>
                  <a:srgbClr val="FF0000"/>
                </a:solidFill>
                <a:latin typeface="Century-Light"/>
              </a:rPr>
              <a:t>as inactive zymogens</a:t>
            </a:r>
            <a:endParaRPr lang="en-US" sz="1800" b="0" i="0" u="none" strike="noStrike" baseline="0" dirty="0">
              <a:latin typeface="Century-Light"/>
            </a:endParaRPr>
          </a:p>
          <a:p>
            <a:pPr algn="l"/>
            <a:r>
              <a:rPr lang="en-US" sz="1800" b="0" i="0" u="none" strike="noStrike" baseline="0" dirty="0">
                <a:latin typeface="Century-Light"/>
              </a:rPr>
              <a:t>An early step in the catabolism of amino acids is the separation of the amino group from the carbon skeleton</a:t>
            </a:r>
            <a:endParaRPr lang="en-US" sz="1800" b="0" i="0" u="none" strike="noStrike" baseline="0" dirty="0">
              <a:latin typeface="Century-Light"/>
            </a:endParaRPr>
          </a:p>
          <a:p>
            <a:pPr algn="l"/>
            <a:r>
              <a:rPr lang="en-US" sz="1800" b="0" i="0" u="none" strike="noStrike" baseline="0" dirty="0">
                <a:latin typeface="Century-Light"/>
              </a:rPr>
              <a:t> In most cases, the amino group is transferred to </a:t>
            </a:r>
            <a:r>
              <a:rPr lang="el-GR" sz="1800" b="0" i="0" u="none" strike="noStrike" baseline="0" dirty="0">
                <a:latin typeface="Calibri" panose="020F0502020204030204" pitchFamily="34" charset="0"/>
                <a:ea typeface="Calibri" panose="020F0502020204030204" pitchFamily="34" charset="0"/>
                <a:cs typeface="Calibri" panose="020F0502020204030204" pitchFamily="34" charset="0"/>
              </a:rPr>
              <a:t>α</a:t>
            </a:r>
            <a:r>
              <a:rPr lang="en-US" sz="1800" b="0" i="0" u="none" strike="noStrike" baseline="0" dirty="0">
                <a:latin typeface="Calibri" panose="020F0502020204030204" pitchFamily="34" charset="0"/>
                <a:ea typeface="Calibri" panose="020F0502020204030204" pitchFamily="34" charset="0"/>
                <a:cs typeface="Calibri" panose="020F0502020204030204" pitchFamily="34" charset="0"/>
              </a:rPr>
              <a:t> </a:t>
            </a:r>
            <a:r>
              <a:rPr lang="en-US" sz="1800" b="0" i="0" u="none" strike="noStrike" baseline="0" dirty="0">
                <a:latin typeface="Century-Light"/>
              </a:rPr>
              <a:t>ketoglutarate to form </a:t>
            </a:r>
            <a:r>
              <a:rPr lang="sr-Latn-RS" sz="1800" b="0" i="0" u="none" strike="noStrike" baseline="0" dirty="0">
                <a:solidFill>
                  <a:srgbClr val="FF0000"/>
                </a:solidFill>
                <a:latin typeface="Century-Light"/>
              </a:rPr>
              <a:t>glutamate</a:t>
            </a:r>
            <a:endParaRPr lang="en-US" sz="1800" dirty="0">
              <a:solidFill>
                <a:srgbClr val="FF0000"/>
              </a:solidFill>
              <a:latin typeface="Century-Light"/>
            </a:endParaRPr>
          </a:p>
          <a:p>
            <a:pPr algn="l"/>
            <a:r>
              <a:rPr lang="sr-Latn-RS" sz="1800" b="0" i="0" u="none" strike="noStrike" baseline="0" dirty="0">
                <a:latin typeface="Century-Light"/>
              </a:rPr>
              <a:t>This </a:t>
            </a:r>
            <a:r>
              <a:rPr lang="sr-Latn-RS" sz="1800" b="0" i="0" u="none" strike="noStrike" baseline="0" dirty="0">
                <a:solidFill>
                  <a:srgbClr val="FF0000"/>
                </a:solidFill>
                <a:latin typeface="Century-Light"/>
              </a:rPr>
              <a:t>transamination reaction</a:t>
            </a:r>
            <a:r>
              <a:rPr lang="en-US" sz="1800" b="0" i="0" u="none" strike="noStrike" baseline="0" dirty="0">
                <a:solidFill>
                  <a:srgbClr val="FF0000"/>
                </a:solidFill>
                <a:latin typeface="Century-Light"/>
              </a:rPr>
              <a:t> requires the coenzyme pyridoxal phosphate</a:t>
            </a:r>
            <a:endParaRPr lang="en-US" sz="1800" b="0" i="0" u="none" strike="noStrike" baseline="0" dirty="0">
              <a:latin typeface="Century-Light"/>
            </a:endParaRPr>
          </a:p>
          <a:p>
            <a:pPr algn="l"/>
            <a:r>
              <a:rPr lang="en-US" sz="1800" b="0" i="0" u="none" strike="noStrike" baseline="0" dirty="0">
                <a:latin typeface="Century-Light"/>
              </a:rPr>
              <a:t>Glutamate is transported to liver mitochondria, where glutamate dehydrogenase liberates the amino group as ammonium ion (NH4 </a:t>
            </a:r>
            <a:r>
              <a:rPr lang="en-US" sz="1800" b="0" i="0" u="none" strike="noStrike" baseline="0" dirty="0">
                <a:latin typeface="MathematicalPi-One"/>
              </a:rPr>
              <a:t> </a:t>
            </a:r>
            <a:r>
              <a:rPr lang="en-US" sz="1800" b="0" i="0" u="none" strike="noStrike" baseline="0" dirty="0">
                <a:latin typeface="Century-Light"/>
              </a:rPr>
              <a:t>)</a:t>
            </a:r>
            <a:endParaRPr lang="en-US" sz="1800" b="0" i="0" u="none" strike="noStrike" baseline="0" dirty="0">
              <a:latin typeface="Century-Light"/>
            </a:endParaRPr>
          </a:p>
          <a:p>
            <a:pPr algn="l"/>
            <a:r>
              <a:rPr lang="en-US" sz="1800" b="0" i="0" u="none" strike="noStrike" baseline="0" dirty="0">
                <a:latin typeface="Century-Light"/>
              </a:rPr>
              <a:t>Ammonia formed in other tissues is transported to the liver as the amide nitrogen of glutamine or, in transport from skeletal muscle, as the </a:t>
            </a:r>
            <a:r>
              <a:rPr lang="sr-Latn-RS" sz="1800" b="0" i="0" u="none" strike="noStrike" baseline="0" dirty="0">
                <a:latin typeface="Century-Light"/>
              </a:rPr>
              <a:t>amino group of alanine</a:t>
            </a:r>
            <a:endParaRPr lang="en-US" sz="1800" b="0" i="0" u="none" strike="noStrike" baseline="0" dirty="0">
              <a:latin typeface="Century-Light"/>
            </a:endParaRPr>
          </a:p>
          <a:p>
            <a:pPr algn="l"/>
            <a:r>
              <a:rPr lang="en-US" sz="1800" b="0" i="0" u="none" strike="noStrike" baseline="0" dirty="0">
                <a:latin typeface="Century-Light"/>
              </a:rPr>
              <a:t>The pyruvate produced by deamination of alanine in the liver is converted to glucose, which is transported back to muscle as part of </a:t>
            </a:r>
            <a:r>
              <a:rPr lang="sr-Latn-RS" sz="1800" b="0" i="0" u="none" strike="noStrike" baseline="0" dirty="0">
                <a:latin typeface="Century-Light"/>
              </a:rPr>
              <a:t>the glucose-alanine cycle</a:t>
            </a:r>
            <a:endParaRPr lang="sr-Latn-RS" dirty="0">
              <a:solidFill>
                <a:srgbClr val="FF0000"/>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chemeClr val="tx1"/>
                </a:solidFill>
              </a:rPr>
              <a:t>Nitrogen Excretion and the Urea Cycle</a:t>
            </a:r>
            <a:endParaRPr lang="sr-Latn-RS" dirty="0">
              <a:solidFill>
                <a:schemeClr val="tx1"/>
              </a:solidFill>
            </a:endParaRPr>
          </a:p>
        </p:txBody>
      </p:sp>
      <p:sp>
        <p:nvSpPr>
          <p:cNvPr id="3" name="Content Placeholder 2"/>
          <p:cNvSpPr>
            <a:spLocks noGrp="1"/>
          </p:cNvSpPr>
          <p:nvPr>
            <p:ph idx="1"/>
          </p:nvPr>
        </p:nvSpPr>
        <p:spPr/>
        <p:txBody>
          <a:bodyPr/>
          <a:lstStyle/>
          <a:p>
            <a:pPr algn="l"/>
            <a:r>
              <a:rPr lang="en-US" sz="1800" b="0" i="0" u="none" strike="noStrike" baseline="0" dirty="0">
                <a:latin typeface="Century-Light"/>
              </a:rPr>
              <a:t>If not reused for the synthesis of new amino acids or other nitrogenous products, </a:t>
            </a:r>
            <a:r>
              <a:rPr lang="en-US" sz="1800" b="0" i="0" u="none" strike="noStrike" baseline="0" dirty="0">
                <a:solidFill>
                  <a:srgbClr val="FF0000"/>
                </a:solidFill>
                <a:latin typeface="Century-Light"/>
              </a:rPr>
              <a:t>amino groups are channeled into a single excretory end product</a:t>
            </a:r>
            <a:endParaRPr lang="en-US" sz="1800" b="0" i="0" u="none" strike="noStrike" baseline="0" dirty="0">
              <a:solidFill>
                <a:srgbClr val="FF0000"/>
              </a:solidFill>
              <a:latin typeface="Century-Light"/>
            </a:endParaRPr>
          </a:p>
          <a:p>
            <a:pPr algn="l"/>
            <a:r>
              <a:rPr lang="en-US" sz="1800" b="0" i="0" u="none" strike="noStrike" baseline="0" dirty="0">
                <a:latin typeface="Century-Light"/>
              </a:rPr>
              <a:t>Most aquatic species, such as the bony fishes, are </a:t>
            </a:r>
            <a:r>
              <a:rPr lang="en-US" sz="1800" b="1" i="0" u="none" strike="noStrike" baseline="0" dirty="0" err="1">
                <a:solidFill>
                  <a:srgbClr val="FF0000"/>
                </a:solidFill>
                <a:latin typeface="Century-Bold"/>
              </a:rPr>
              <a:t>ammonotelic</a:t>
            </a:r>
            <a:r>
              <a:rPr lang="en-US" sz="1800" b="1" i="0" u="none" strike="noStrike" baseline="0" dirty="0">
                <a:latin typeface="Century-Bold"/>
              </a:rPr>
              <a:t>, </a:t>
            </a:r>
            <a:r>
              <a:rPr lang="en-US" sz="1800" b="0" i="0" u="none" strike="noStrike" baseline="0" dirty="0">
                <a:latin typeface="Century-Light"/>
              </a:rPr>
              <a:t>excreting amino nitrogen as ammonia</a:t>
            </a:r>
            <a:endParaRPr lang="en-US" sz="1800" b="0" i="0" u="none" strike="noStrike" baseline="0" dirty="0">
              <a:latin typeface="Century-Light"/>
            </a:endParaRPr>
          </a:p>
          <a:p>
            <a:pPr algn="l"/>
            <a:r>
              <a:rPr lang="en-US" sz="1800" dirty="0"/>
              <a:t>Terrestrial animals require pathways for nitrogen excretion that minimize toxicity and water loss</a:t>
            </a:r>
            <a:endParaRPr lang="en-US" sz="1800" dirty="0"/>
          </a:p>
          <a:p>
            <a:pPr algn="l"/>
            <a:r>
              <a:rPr lang="sr-Latn-RS" sz="1800" b="0" i="0" u="none" strike="noStrike" baseline="0" dirty="0">
                <a:latin typeface="Century-Light"/>
              </a:rPr>
              <a:t>Most</a:t>
            </a:r>
            <a:r>
              <a:rPr lang="en-US" sz="1800" b="0" i="0" u="none" strike="noStrike" baseline="0" dirty="0">
                <a:latin typeface="Century-Light"/>
              </a:rPr>
              <a:t> terrestrial animals are </a:t>
            </a:r>
            <a:r>
              <a:rPr lang="en-US" sz="1800" b="1" i="0" u="none" strike="noStrike" baseline="0" dirty="0">
                <a:latin typeface="Century-Bold"/>
              </a:rPr>
              <a:t>ureotelic, </a:t>
            </a:r>
            <a:r>
              <a:rPr lang="en-US" sz="1800" b="0" i="0" u="none" strike="noStrike" baseline="0" dirty="0">
                <a:solidFill>
                  <a:srgbClr val="FF0000"/>
                </a:solidFill>
                <a:latin typeface="Century-Light"/>
              </a:rPr>
              <a:t>excreting amino nitrogen in the form of urea</a:t>
            </a:r>
            <a:endParaRPr lang="en-US" sz="1800" b="0" i="0" u="none" strike="noStrike" baseline="0" dirty="0">
              <a:solidFill>
                <a:srgbClr val="FF0000"/>
              </a:solidFill>
              <a:latin typeface="Century-Light"/>
            </a:endParaRPr>
          </a:p>
          <a:p>
            <a:pPr algn="l"/>
            <a:r>
              <a:rPr lang="sr-Latn-RS" sz="1800" b="0" i="0" u="none" strike="noStrike" baseline="0" dirty="0">
                <a:latin typeface="Century-Light"/>
              </a:rPr>
              <a:t>birds and reptiles are</a:t>
            </a:r>
            <a:r>
              <a:rPr lang="en-US" sz="1800" b="0" i="0" u="none" strike="noStrike" baseline="0" dirty="0">
                <a:latin typeface="Century-Light"/>
              </a:rPr>
              <a:t> </a:t>
            </a:r>
            <a:r>
              <a:rPr lang="sr-Latn-RS" sz="1800" b="1" i="0" u="none" strike="noStrike" baseline="0" dirty="0">
                <a:solidFill>
                  <a:srgbClr val="FF0000"/>
                </a:solidFill>
                <a:latin typeface="Century-Bold"/>
              </a:rPr>
              <a:t>uricotelic</a:t>
            </a:r>
            <a:r>
              <a:rPr lang="sr-Latn-RS" sz="1800" b="1" i="0" u="none" strike="noStrike" baseline="0" dirty="0">
                <a:latin typeface="Century-Bold"/>
              </a:rPr>
              <a:t>, </a:t>
            </a:r>
            <a:r>
              <a:rPr lang="sr-Latn-RS" sz="1800" b="0" i="0" u="none" strike="noStrike" baseline="0" dirty="0">
                <a:solidFill>
                  <a:srgbClr val="FF0000"/>
                </a:solidFill>
                <a:latin typeface="Century-Light"/>
              </a:rPr>
              <a:t>excreting amino nitrogen as uric acid</a:t>
            </a:r>
            <a:endParaRPr lang="sr-Latn-RS" sz="1800" b="1" dirty="0">
              <a:solidFill>
                <a:srgbClr val="FF0000"/>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solidFill>
                  <a:schemeClr val="tx1"/>
                </a:solidFill>
              </a:rPr>
              <a:t>Nitrogen Excretion and the Urea Cycle</a:t>
            </a:r>
            <a:endParaRPr lang="sr-Latn-RS" dirty="0"/>
          </a:p>
        </p:txBody>
      </p:sp>
      <p:sp>
        <p:nvSpPr>
          <p:cNvPr id="3" name="Content Placeholder 2"/>
          <p:cNvSpPr>
            <a:spLocks noGrp="1"/>
          </p:cNvSpPr>
          <p:nvPr>
            <p:ph idx="1"/>
          </p:nvPr>
        </p:nvSpPr>
        <p:spPr/>
        <p:txBody>
          <a:bodyPr/>
          <a:lstStyle/>
          <a:p>
            <a:pPr algn="l"/>
            <a:r>
              <a:rPr lang="en-US" sz="1800" b="0" i="0" u="none" strike="noStrike" baseline="0" dirty="0">
                <a:latin typeface="Century-Light"/>
              </a:rPr>
              <a:t>In ureotelic organisms, the </a:t>
            </a:r>
            <a:r>
              <a:rPr lang="en-US" sz="1800" b="0" i="0" u="none" strike="noStrike" baseline="0" dirty="0">
                <a:solidFill>
                  <a:srgbClr val="FF0000"/>
                </a:solidFill>
                <a:latin typeface="Century-Light"/>
              </a:rPr>
              <a:t>ammonia deposited in the mitochondria of hepatocytes is converted to urea in </a:t>
            </a:r>
            <a:r>
              <a:rPr lang="sr-Latn-RS" sz="1800" b="0" i="0" u="none" strike="noStrike" baseline="0" dirty="0">
                <a:solidFill>
                  <a:srgbClr val="FF0000"/>
                </a:solidFill>
                <a:latin typeface="Century-Light"/>
              </a:rPr>
              <a:t>the </a:t>
            </a:r>
            <a:r>
              <a:rPr lang="sr-Latn-RS" sz="1800" b="1" i="0" u="none" strike="noStrike" baseline="0" dirty="0">
                <a:solidFill>
                  <a:srgbClr val="FF0000"/>
                </a:solidFill>
                <a:latin typeface="Century-Bold"/>
              </a:rPr>
              <a:t>urea cycle</a:t>
            </a:r>
            <a:endParaRPr lang="en-US" sz="1800" b="1" i="0" u="none" strike="noStrike" baseline="0" dirty="0">
              <a:solidFill>
                <a:srgbClr val="FF0000"/>
              </a:solidFill>
              <a:latin typeface="Century-Bold"/>
            </a:endParaRPr>
          </a:p>
          <a:p>
            <a:pPr algn="l"/>
            <a:r>
              <a:rPr lang="en-US" sz="1800" b="0" i="1" u="none" strike="noStrike" baseline="0" dirty="0">
                <a:solidFill>
                  <a:srgbClr val="FF0000"/>
                </a:solidFill>
                <a:latin typeface="Century-Light"/>
              </a:rPr>
              <a:t>This pathway was discovered in 1932 by Hans Krebs (who later also discovered the citric acid cycle) and a medical student associate, Kurt </a:t>
            </a:r>
            <a:r>
              <a:rPr lang="en-US" sz="1800" b="0" i="1" u="none" strike="noStrike" baseline="0" dirty="0" err="1">
                <a:solidFill>
                  <a:srgbClr val="FF0000"/>
                </a:solidFill>
                <a:latin typeface="Century-Light"/>
              </a:rPr>
              <a:t>Henseleit</a:t>
            </a:r>
            <a:endParaRPr lang="en-US" sz="1800" b="0" i="1" u="none" strike="noStrike" baseline="0" dirty="0">
              <a:solidFill>
                <a:srgbClr val="FF0000"/>
              </a:solidFill>
              <a:latin typeface="Century-Light"/>
            </a:endParaRPr>
          </a:p>
          <a:p>
            <a:pPr algn="l"/>
            <a:r>
              <a:rPr lang="en-US" sz="1800" b="0" i="0" u="none" strike="noStrike" baseline="0" dirty="0">
                <a:latin typeface="Century-Light"/>
              </a:rPr>
              <a:t>Urea production occurs almost </a:t>
            </a:r>
            <a:r>
              <a:rPr lang="en-US" sz="1800" b="0" i="0" u="none" strike="noStrike" baseline="0" dirty="0">
                <a:solidFill>
                  <a:srgbClr val="FF0000"/>
                </a:solidFill>
                <a:latin typeface="Century-Light"/>
              </a:rPr>
              <a:t>exclusively in the liver </a:t>
            </a:r>
            <a:r>
              <a:rPr lang="en-US" sz="1800" b="0" i="0" u="none" strike="noStrike" baseline="0" dirty="0">
                <a:latin typeface="Century-Light"/>
              </a:rPr>
              <a:t>and is the fate of most of the ammonia channeled there</a:t>
            </a:r>
            <a:endParaRPr lang="en-US" sz="1800" b="0" i="0" u="none" strike="noStrike" baseline="0" dirty="0">
              <a:latin typeface="Century-Light"/>
            </a:endParaRPr>
          </a:p>
          <a:p>
            <a:pPr algn="l"/>
            <a:r>
              <a:rPr lang="en-US" sz="1800" b="0" i="0" u="none" strike="noStrike" baseline="0" dirty="0">
                <a:latin typeface="Century-Light"/>
              </a:rPr>
              <a:t>The urea passes into the bloodstream and thus to the kidneys and </a:t>
            </a:r>
            <a:r>
              <a:rPr lang="en-US" sz="1800" b="0" i="0" u="none" strike="noStrike" baseline="0" dirty="0">
                <a:solidFill>
                  <a:srgbClr val="FF0000"/>
                </a:solidFill>
                <a:latin typeface="Century-Light"/>
              </a:rPr>
              <a:t>is excreted into the urine</a:t>
            </a:r>
            <a:endParaRPr lang="en-US" sz="1800" b="0" i="0" u="none" strike="noStrike" baseline="0" dirty="0">
              <a:solidFill>
                <a:srgbClr val="FF0000"/>
              </a:solidFill>
              <a:latin typeface="Century-Light"/>
            </a:endParaRPr>
          </a:p>
          <a:p>
            <a:pPr algn="l"/>
            <a:endParaRPr lang="sr-Latn-RS" i="1" dirty="0">
              <a:solidFill>
                <a:srgbClr val="FF0000"/>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tx1"/>
                </a:solidFill>
              </a:rPr>
              <a:t>Urea Cycle</a:t>
            </a:r>
            <a:endParaRPr lang="sr-Latn-RS" dirty="0"/>
          </a:p>
        </p:txBody>
      </p:sp>
      <p:sp>
        <p:nvSpPr>
          <p:cNvPr id="3" name="Content Placeholder 2"/>
          <p:cNvSpPr>
            <a:spLocks noGrp="1"/>
          </p:cNvSpPr>
          <p:nvPr>
            <p:ph idx="1"/>
          </p:nvPr>
        </p:nvSpPr>
        <p:spPr/>
        <p:txBody>
          <a:bodyPr/>
          <a:lstStyle/>
          <a:p>
            <a:pPr algn="l"/>
            <a:r>
              <a:rPr lang="en-US" sz="1800" b="0" i="0" u="none" strike="noStrike" baseline="0" dirty="0">
                <a:latin typeface="Century-Light"/>
              </a:rPr>
              <a:t>The urea cycle begins </a:t>
            </a:r>
            <a:r>
              <a:rPr lang="en-US" sz="1800" b="0" i="0" u="none" strike="noStrike" baseline="0" dirty="0">
                <a:solidFill>
                  <a:srgbClr val="FF0000"/>
                </a:solidFill>
                <a:latin typeface="Century-Light"/>
              </a:rPr>
              <a:t>inside liver mitochondria</a:t>
            </a:r>
            <a:r>
              <a:rPr lang="en-US" sz="1800" b="0" i="0" u="none" strike="noStrike" baseline="0" dirty="0">
                <a:latin typeface="Century-Light"/>
              </a:rPr>
              <a:t>, but three of the subsequent </a:t>
            </a:r>
            <a:r>
              <a:rPr lang="en-US" sz="1800" b="0" i="0" u="none" strike="noStrike" baseline="0" dirty="0">
                <a:solidFill>
                  <a:srgbClr val="FF0000"/>
                </a:solidFill>
                <a:latin typeface="Century-Light"/>
              </a:rPr>
              <a:t>steps take place in the cytosol</a:t>
            </a:r>
            <a:r>
              <a:rPr lang="en-US" sz="1800" b="0" i="0" u="none" strike="noStrike" baseline="0" dirty="0">
                <a:latin typeface="Century-Light"/>
              </a:rPr>
              <a:t>; </a:t>
            </a:r>
            <a:r>
              <a:rPr lang="en-US" sz="1800" b="0" i="0" u="none" strike="noStrike" baseline="0" dirty="0">
                <a:solidFill>
                  <a:srgbClr val="FF0000"/>
                </a:solidFill>
                <a:latin typeface="Century-Light"/>
              </a:rPr>
              <a:t>the cycle thus spans two cellular compartments</a:t>
            </a:r>
            <a:endParaRPr lang="sr-Latn-RS" dirty="0">
              <a:solidFill>
                <a:srgbClr val="FF0000"/>
              </a:solidFill>
            </a:endParaRPr>
          </a:p>
        </p:txBody>
      </p:sp>
      <p:pic>
        <p:nvPicPr>
          <p:cNvPr id="4" name="Content Placeholder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97467" y="2785533"/>
            <a:ext cx="6739466" cy="4013200"/>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tx1"/>
                </a:solidFill>
              </a:rPr>
              <a:t>Urea Cycle</a:t>
            </a:r>
            <a:endParaRPr lang="sr-Latn-RS" dirty="0"/>
          </a:p>
        </p:txBody>
      </p:sp>
      <p:sp>
        <p:nvSpPr>
          <p:cNvPr id="7" name="Content Placeholder 6"/>
          <p:cNvSpPr>
            <a:spLocks noGrp="1"/>
          </p:cNvSpPr>
          <p:nvPr>
            <p:ph idx="1"/>
          </p:nvPr>
        </p:nvSpPr>
        <p:spPr>
          <a:xfrm>
            <a:off x="610710" y="1794934"/>
            <a:ext cx="5976358" cy="2285999"/>
          </a:xfrm>
        </p:spPr>
        <p:txBody>
          <a:bodyPr>
            <a:normAutofit fontScale="70000" lnSpcReduction="20000"/>
          </a:bodyPr>
          <a:lstStyle/>
          <a:p>
            <a:pPr algn="l"/>
            <a:r>
              <a:rPr lang="en-US" sz="1800" b="0" i="0" u="none" strike="noStrike" baseline="0" dirty="0">
                <a:latin typeface="Century-Light"/>
              </a:rPr>
              <a:t>The first amino group to enter the urea cycle is derived from ammonia in the mitochondrial matrix—NH4 </a:t>
            </a:r>
            <a:r>
              <a:rPr lang="en-US" sz="1800" b="0" i="0" u="none" strike="noStrike" baseline="0" dirty="0">
                <a:latin typeface="MathematicalPi-One"/>
              </a:rPr>
              <a:t> </a:t>
            </a:r>
            <a:r>
              <a:rPr lang="en-US" sz="1800" b="0" i="0" u="none" strike="noStrike" baseline="0" dirty="0">
                <a:latin typeface="Century-Light"/>
              </a:rPr>
              <a:t>arising by the pathways described above</a:t>
            </a:r>
            <a:endParaRPr lang="en-US" sz="1800" b="0" i="0" u="none" strike="noStrike" baseline="0" dirty="0">
              <a:latin typeface="Century-Light"/>
            </a:endParaRPr>
          </a:p>
          <a:p>
            <a:pPr algn="l"/>
            <a:r>
              <a:rPr lang="en-US" sz="1800" b="0" i="0" u="none" strike="noStrike" baseline="0" dirty="0">
                <a:latin typeface="Century-Light"/>
              </a:rPr>
              <a:t>The liver also receives some ammonia via the portal vein from the intestine, from the bacterial oxidation of amino </a:t>
            </a:r>
            <a:r>
              <a:rPr lang="sr-Latn-RS" sz="1800" b="0" i="0" u="none" strike="noStrike" baseline="0" dirty="0">
                <a:latin typeface="Century-Light"/>
              </a:rPr>
              <a:t>acids</a:t>
            </a:r>
            <a:endParaRPr lang="en-US" sz="1800" b="0" i="0" u="none" strike="noStrike" baseline="0" dirty="0">
              <a:latin typeface="Century-Light"/>
            </a:endParaRPr>
          </a:p>
          <a:p>
            <a:pPr algn="l"/>
            <a:r>
              <a:rPr lang="en-US" sz="1800" b="0" i="0" u="none" strike="noStrike" baseline="0" dirty="0">
                <a:latin typeface="Century-Light"/>
              </a:rPr>
              <a:t>Whatever its source, the NH4 </a:t>
            </a:r>
            <a:r>
              <a:rPr lang="en-US" sz="1800" b="0" i="0" u="none" strike="noStrike" baseline="0" dirty="0">
                <a:latin typeface="MathematicalPi-One"/>
              </a:rPr>
              <a:t> </a:t>
            </a:r>
            <a:r>
              <a:rPr lang="en-US" sz="1800" b="0" i="0" u="none" strike="noStrike" baseline="0" dirty="0">
                <a:latin typeface="Century-Light"/>
              </a:rPr>
              <a:t>generated in liver mitochondria is immediately used, together with CO2 (as HCO3 </a:t>
            </a:r>
            <a:r>
              <a:rPr lang="en-US" sz="1800" b="0" i="0" u="none" strike="noStrike" baseline="0" dirty="0">
                <a:latin typeface="MathematicalPi-One"/>
              </a:rPr>
              <a:t> </a:t>
            </a:r>
            <a:r>
              <a:rPr lang="en-US" sz="1800" b="0" i="0" u="none" strike="noStrike" baseline="0" dirty="0">
                <a:latin typeface="Century-Light"/>
              </a:rPr>
              <a:t>) produced by mitochondrial respiration, to </a:t>
            </a:r>
            <a:r>
              <a:rPr lang="en-US" sz="1800" b="0" i="0" u="none" strike="noStrike" baseline="0" dirty="0">
                <a:solidFill>
                  <a:srgbClr val="FF0000"/>
                </a:solidFill>
                <a:latin typeface="Century-Light"/>
              </a:rPr>
              <a:t>form carbamoyl phosphate in the matrix</a:t>
            </a:r>
            <a:endParaRPr lang="en-US" sz="1800" b="0" i="0" u="none" strike="noStrike" baseline="0" dirty="0">
              <a:solidFill>
                <a:srgbClr val="FF0000"/>
              </a:solidFill>
              <a:latin typeface="Century-Light"/>
            </a:endParaRPr>
          </a:p>
          <a:p>
            <a:pPr algn="l"/>
            <a:r>
              <a:rPr lang="sr-Latn-RS" sz="1800" b="0" i="0" u="none" strike="noStrike" baseline="0" dirty="0">
                <a:latin typeface="Century-Light"/>
              </a:rPr>
              <a:t>This ATP-dependent reaction is</a:t>
            </a:r>
            <a:r>
              <a:rPr lang="en-US" sz="1800" b="0" i="0" u="none" strike="noStrike" baseline="0" dirty="0">
                <a:latin typeface="Century-Light"/>
              </a:rPr>
              <a:t> catalyzed by </a:t>
            </a:r>
            <a:r>
              <a:rPr lang="en-US" sz="1800" b="1" i="0" u="none" strike="noStrike" baseline="0" dirty="0">
                <a:solidFill>
                  <a:srgbClr val="FF0000"/>
                </a:solidFill>
                <a:latin typeface="Century-Bold"/>
              </a:rPr>
              <a:t>carbamoyl phosphate synthetase I</a:t>
            </a:r>
            <a:r>
              <a:rPr lang="en-US" sz="1800" b="1" i="0" u="none" strike="noStrike" baseline="0" dirty="0">
                <a:latin typeface="Century-Bold"/>
              </a:rPr>
              <a:t>, </a:t>
            </a:r>
            <a:r>
              <a:rPr lang="en-US" sz="1800" b="0" i="0" u="none" strike="noStrike" baseline="0" dirty="0">
                <a:solidFill>
                  <a:srgbClr val="FF0000"/>
                </a:solidFill>
                <a:latin typeface="Century-Light"/>
              </a:rPr>
              <a:t>a </a:t>
            </a:r>
            <a:r>
              <a:rPr lang="sr-Latn-RS" sz="1800" b="0" i="0" u="none" strike="noStrike" baseline="0" dirty="0">
                <a:solidFill>
                  <a:srgbClr val="FF0000"/>
                </a:solidFill>
                <a:latin typeface="Century-Light"/>
              </a:rPr>
              <a:t>regulatory enzyme</a:t>
            </a:r>
            <a:endParaRPr lang="en-US" sz="1800" b="0" i="0" u="none" strike="noStrike" baseline="0" dirty="0">
              <a:solidFill>
                <a:srgbClr val="FF0000"/>
              </a:solidFill>
              <a:latin typeface="Century-Light"/>
            </a:endParaRPr>
          </a:p>
          <a:p>
            <a:pPr algn="l"/>
            <a:r>
              <a:rPr lang="sr-Latn-RS" sz="1800" b="0" i="0" u="none" strike="noStrike" baseline="0" dirty="0">
                <a:latin typeface="Century-Light"/>
              </a:rPr>
              <a:t>The mitochondrial form</a:t>
            </a:r>
            <a:r>
              <a:rPr lang="en-US" sz="1800" b="0" i="0" u="none" strike="noStrike" baseline="0" dirty="0">
                <a:latin typeface="Century-Light"/>
              </a:rPr>
              <a:t> of the enzyme is distinct from the cytosolic (II) form, which has a separate function in pyrimidine biosynthesis</a:t>
            </a:r>
            <a:endParaRPr lang="sr-Latn-RS" dirty="0">
              <a:solidFill>
                <a:srgbClr val="FF0000"/>
              </a:solidFill>
            </a:endParaRPr>
          </a:p>
        </p:txBody>
      </p:sp>
      <p:pic>
        <p:nvPicPr>
          <p:cNvPr id="8" name="Content Placeholder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968066" y="0"/>
            <a:ext cx="5223933" cy="6564207"/>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tx1"/>
                </a:solidFill>
              </a:rPr>
              <a:t>Urea Cycle</a:t>
            </a:r>
            <a:endParaRPr lang="sr-Latn-RS" dirty="0"/>
          </a:p>
        </p:txBody>
      </p:sp>
      <p:sp>
        <p:nvSpPr>
          <p:cNvPr id="3" name="Content Placeholder 2"/>
          <p:cNvSpPr>
            <a:spLocks noGrp="1"/>
          </p:cNvSpPr>
          <p:nvPr>
            <p:ph idx="1"/>
          </p:nvPr>
        </p:nvSpPr>
        <p:spPr>
          <a:xfrm>
            <a:off x="610710" y="1894400"/>
            <a:ext cx="5163558" cy="4458817"/>
          </a:xfrm>
        </p:spPr>
        <p:txBody>
          <a:bodyPr/>
          <a:lstStyle/>
          <a:p>
            <a:pPr algn="l"/>
            <a:r>
              <a:rPr lang="en-US" sz="1800" b="0" i="0" u="none" strike="noStrike" baseline="0" dirty="0">
                <a:latin typeface="Century-Light"/>
              </a:rPr>
              <a:t>The </a:t>
            </a:r>
            <a:r>
              <a:rPr lang="en-US" sz="1800" b="0" i="0" u="none" strike="noStrike" baseline="0" dirty="0">
                <a:solidFill>
                  <a:srgbClr val="FF0000"/>
                </a:solidFill>
                <a:latin typeface="Century-Light"/>
              </a:rPr>
              <a:t>carbamoyl phosphate</a:t>
            </a:r>
            <a:r>
              <a:rPr lang="en-US" sz="1800" b="0" i="0" u="none" strike="noStrike" baseline="0" dirty="0">
                <a:latin typeface="Century-Light"/>
              </a:rPr>
              <a:t>, which functions as an activated carbamoyl group donor, </a:t>
            </a:r>
            <a:r>
              <a:rPr lang="en-US" sz="1800" b="0" i="0" u="none" strike="noStrike" baseline="0" dirty="0">
                <a:solidFill>
                  <a:srgbClr val="FF0000"/>
                </a:solidFill>
                <a:latin typeface="Century-Light"/>
              </a:rPr>
              <a:t>now enters the urea cycle</a:t>
            </a:r>
            <a:endParaRPr lang="en-US" sz="1800" b="0" i="0" u="none" strike="noStrike" baseline="0" dirty="0">
              <a:solidFill>
                <a:srgbClr val="FF0000"/>
              </a:solidFill>
              <a:latin typeface="Century-Light"/>
            </a:endParaRPr>
          </a:p>
          <a:p>
            <a:pPr algn="l"/>
            <a:r>
              <a:rPr lang="sr-Latn-RS" sz="1800" b="0" i="0" u="none" strike="noStrike" baseline="0" dirty="0">
                <a:latin typeface="Century-Light"/>
              </a:rPr>
              <a:t>First, </a:t>
            </a:r>
            <a:r>
              <a:rPr lang="sr-Latn-RS" sz="1800" b="0" i="0" u="none" strike="noStrike" baseline="0" dirty="0">
                <a:solidFill>
                  <a:srgbClr val="FF0000"/>
                </a:solidFill>
                <a:latin typeface="Century-Light"/>
              </a:rPr>
              <a:t>carbamoyl</a:t>
            </a:r>
            <a:r>
              <a:rPr lang="en-US" sz="1800" b="0" i="0" u="none" strike="noStrike" baseline="0" dirty="0">
                <a:solidFill>
                  <a:srgbClr val="FF0000"/>
                </a:solidFill>
                <a:latin typeface="Century-Light"/>
              </a:rPr>
              <a:t> phosphate donates its carbamoyl group to ornithine to form citrulline</a:t>
            </a:r>
            <a:r>
              <a:rPr lang="en-US" sz="1800" b="0" i="0" u="none" strike="noStrike" baseline="0" dirty="0">
                <a:latin typeface="Century-Light"/>
              </a:rPr>
              <a:t>, with the release of Pi </a:t>
            </a:r>
            <a:endParaRPr lang="en-US" sz="1800" b="0" i="0" u="none" strike="noStrike" baseline="0" dirty="0">
              <a:latin typeface="Century-Light"/>
            </a:endParaRPr>
          </a:p>
          <a:p>
            <a:pPr algn="l"/>
            <a:r>
              <a:rPr lang="en-US" sz="1800" b="0" i="0" u="none" strike="noStrike" baseline="0" dirty="0">
                <a:solidFill>
                  <a:srgbClr val="FF0000"/>
                </a:solidFill>
                <a:latin typeface="Century-Light"/>
              </a:rPr>
              <a:t>Ornithine</a:t>
            </a:r>
            <a:r>
              <a:rPr lang="en-US" sz="1800" b="0" i="0" u="none" strike="noStrike" baseline="0" dirty="0">
                <a:latin typeface="Century-Light"/>
              </a:rPr>
              <a:t> plays a role resembling that of oxaloacetate in the citric acid cycle, accepting material at each </a:t>
            </a:r>
            <a:r>
              <a:rPr lang="sr-Latn-RS" sz="1800" b="0" i="0" u="none" strike="noStrike" baseline="0" dirty="0">
                <a:latin typeface="Century-Light"/>
              </a:rPr>
              <a:t>turn of the cycle</a:t>
            </a:r>
            <a:endParaRPr lang="en-US" sz="1800" b="0" i="0" u="none" strike="noStrike" baseline="0" dirty="0">
              <a:latin typeface="Century-Light"/>
            </a:endParaRPr>
          </a:p>
          <a:p>
            <a:pPr algn="l"/>
            <a:r>
              <a:rPr lang="en-US" sz="1800" b="0" i="0" u="none" strike="noStrike" baseline="0" dirty="0">
                <a:latin typeface="Century-Light"/>
              </a:rPr>
              <a:t>The reaction is catalyzed by </a:t>
            </a:r>
            <a:r>
              <a:rPr lang="en-US" sz="1800" b="1" i="0" u="none" strike="noStrike" baseline="0" dirty="0">
                <a:solidFill>
                  <a:srgbClr val="FF0000"/>
                </a:solidFill>
                <a:latin typeface="Century-Bold"/>
              </a:rPr>
              <a:t>ornithine </a:t>
            </a:r>
            <a:r>
              <a:rPr lang="en-US" sz="1800" b="1" i="0" u="none" strike="noStrike" baseline="0" dirty="0" err="1">
                <a:solidFill>
                  <a:srgbClr val="FF0000"/>
                </a:solidFill>
                <a:latin typeface="Century-Bold"/>
              </a:rPr>
              <a:t>transcarbamoylase</a:t>
            </a:r>
            <a:r>
              <a:rPr lang="en-US" sz="1800" b="1" i="0" u="none" strike="noStrike" baseline="0" dirty="0">
                <a:latin typeface="Century-Bold"/>
              </a:rPr>
              <a:t>, </a:t>
            </a:r>
            <a:r>
              <a:rPr lang="en-US" sz="1800" b="0" i="0" u="none" strike="noStrike" baseline="0" dirty="0">
                <a:latin typeface="Century-Light"/>
              </a:rPr>
              <a:t>and the citrulline passes from the </a:t>
            </a:r>
            <a:r>
              <a:rPr lang="sr-Latn-RS" sz="1800" b="0" i="0" u="none" strike="noStrike" baseline="0" dirty="0">
                <a:latin typeface="Century-Light"/>
              </a:rPr>
              <a:t>mitochondrion to the cytosol</a:t>
            </a:r>
            <a:endParaRPr lang="sr-Latn-RS" dirty="0"/>
          </a:p>
        </p:txBody>
      </p:sp>
      <p:pic>
        <p:nvPicPr>
          <p:cNvPr id="4" name="Content Placeholder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968067" y="0"/>
            <a:ext cx="5223933" cy="6564207"/>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tx1"/>
                </a:solidFill>
              </a:rPr>
              <a:t>Urea Cycle</a:t>
            </a:r>
            <a:endParaRPr lang="sr-Latn-RS" dirty="0"/>
          </a:p>
        </p:txBody>
      </p:sp>
      <p:sp>
        <p:nvSpPr>
          <p:cNvPr id="3" name="Content Placeholder 2"/>
          <p:cNvSpPr>
            <a:spLocks noGrp="1"/>
          </p:cNvSpPr>
          <p:nvPr>
            <p:ph idx="1"/>
          </p:nvPr>
        </p:nvSpPr>
        <p:spPr>
          <a:xfrm>
            <a:off x="610710" y="1690792"/>
            <a:ext cx="5722358" cy="4662425"/>
          </a:xfrm>
        </p:spPr>
        <p:txBody>
          <a:bodyPr/>
          <a:lstStyle/>
          <a:p>
            <a:pPr algn="l"/>
            <a:r>
              <a:rPr lang="en-US" sz="1800" b="0" i="0" u="none" strike="noStrike" baseline="0" dirty="0">
                <a:latin typeface="Century-Light"/>
              </a:rPr>
              <a:t>The second amino group now enters from aspartate (generated in mitochondria by transamination and transported </a:t>
            </a:r>
            <a:r>
              <a:rPr lang="sr-Latn-RS" sz="1800" b="0" i="0" u="none" strike="noStrike" baseline="0" dirty="0">
                <a:latin typeface="Century-Light"/>
              </a:rPr>
              <a:t>into the cytosol)</a:t>
            </a:r>
            <a:r>
              <a:rPr lang="en-US" sz="1800" b="0" i="0" u="none" strike="noStrike" baseline="0" dirty="0">
                <a:latin typeface="Century-Light"/>
              </a:rPr>
              <a:t> </a:t>
            </a:r>
            <a:r>
              <a:rPr lang="sr-Latn-RS" sz="1800" b="0" i="0" u="none" strike="noStrike" baseline="0" dirty="0">
                <a:latin typeface="Century-Light"/>
              </a:rPr>
              <a:t>by a condensation reaction</a:t>
            </a:r>
            <a:r>
              <a:rPr lang="en-US" sz="1800" b="0" i="0" u="none" strike="noStrike" baseline="0" dirty="0">
                <a:latin typeface="Century-Light"/>
              </a:rPr>
              <a:t> between the amino group of aspartate and the ureido(carbonyl) group of citrulline, </a:t>
            </a:r>
            <a:r>
              <a:rPr lang="en-US" sz="1800" b="0" i="0" u="none" strike="noStrike" baseline="0" dirty="0">
                <a:solidFill>
                  <a:srgbClr val="FF0000"/>
                </a:solidFill>
                <a:latin typeface="Century-Light"/>
              </a:rPr>
              <a:t>forming </a:t>
            </a:r>
            <a:r>
              <a:rPr lang="en-US" sz="1800" b="0" i="0" u="none" strike="noStrike" baseline="0" dirty="0" err="1">
                <a:solidFill>
                  <a:srgbClr val="FF0000"/>
                </a:solidFill>
                <a:latin typeface="Century-Light"/>
              </a:rPr>
              <a:t>argininosuccinate</a:t>
            </a:r>
            <a:endParaRPr lang="en-US" sz="1800" b="0" i="0" u="none" strike="noStrike" baseline="0" dirty="0">
              <a:solidFill>
                <a:srgbClr val="FF0000"/>
              </a:solidFill>
              <a:latin typeface="Century-Light"/>
            </a:endParaRPr>
          </a:p>
          <a:p>
            <a:pPr algn="l"/>
            <a:r>
              <a:rPr lang="sr-Latn-RS" sz="1800" b="0" i="0" u="none" strike="noStrike" baseline="0" dirty="0">
                <a:latin typeface="Century-Light"/>
              </a:rPr>
              <a:t>This cytosolic reaction, catalyzed</a:t>
            </a:r>
            <a:r>
              <a:rPr lang="en-US" sz="1800" b="0" i="0" u="none" strike="noStrike" baseline="0" dirty="0">
                <a:latin typeface="Century-Light"/>
              </a:rPr>
              <a:t> </a:t>
            </a:r>
            <a:r>
              <a:rPr lang="sr-Latn-RS" sz="1800" b="0" i="0" u="none" strike="noStrike" baseline="0" dirty="0">
                <a:latin typeface="Century-Light"/>
              </a:rPr>
              <a:t>by </a:t>
            </a:r>
            <a:r>
              <a:rPr lang="sr-Latn-RS" sz="1800" b="1" i="0" u="none" strike="noStrike" baseline="0" dirty="0">
                <a:solidFill>
                  <a:srgbClr val="FF0000"/>
                </a:solidFill>
                <a:latin typeface="Century-Bold"/>
              </a:rPr>
              <a:t>argininosuccinate synthetase</a:t>
            </a:r>
            <a:r>
              <a:rPr lang="sr-Latn-RS" sz="1800" b="1" i="0" u="none" strike="noStrike" baseline="0" dirty="0">
                <a:latin typeface="Century-Bold"/>
              </a:rPr>
              <a:t>, </a:t>
            </a:r>
            <a:r>
              <a:rPr lang="sr-Latn-RS" sz="1800" b="0" i="0" u="none" strike="noStrike" baseline="0" dirty="0">
                <a:latin typeface="Century-Light"/>
              </a:rPr>
              <a:t>requires</a:t>
            </a:r>
            <a:r>
              <a:rPr lang="en-US" sz="1800" b="0" i="0" u="none" strike="noStrike" baseline="0" dirty="0">
                <a:latin typeface="Century-Light"/>
              </a:rPr>
              <a:t> ATP and proceeds through a citrulline-AMP intermediate</a:t>
            </a:r>
            <a:endParaRPr lang="sr-Latn-RS" dirty="0">
              <a:solidFill>
                <a:srgbClr val="FF0000"/>
              </a:solidFill>
            </a:endParaRPr>
          </a:p>
        </p:txBody>
      </p:sp>
      <p:pic>
        <p:nvPicPr>
          <p:cNvPr id="4" name="Content Placeholder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968067" y="0"/>
            <a:ext cx="5223933" cy="6564207"/>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6141" y="146421"/>
            <a:ext cx="8777173" cy="779703"/>
          </a:xfrm>
        </p:spPr>
        <p:txBody>
          <a:bodyPr>
            <a:normAutofit fontScale="90000"/>
          </a:bodyPr>
          <a:lstStyle/>
          <a:p>
            <a:pPr algn="ctr"/>
            <a:r>
              <a:rPr lang="en-US" dirty="0">
                <a:solidFill>
                  <a:schemeClr val="tx1"/>
                </a:solidFill>
              </a:rPr>
              <a:t>The Amino Acid Residues in Proteins</a:t>
            </a:r>
            <a:br>
              <a:rPr lang="en-US" dirty="0">
                <a:solidFill>
                  <a:schemeClr val="tx1"/>
                </a:solidFill>
              </a:rPr>
            </a:br>
            <a:r>
              <a:rPr lang="en-US" dirty="0">
                <a:solidFill>
                  <a:schemeClr val="tx1"/>
                </a:solidFill>
              </a:rPr>
              <a:t>Are L Stereoisomers</a:t>
            </a:r>
            <a:endParaRPr lang="sr-Latn-RS" dirty="0">
              <a:solidFill>
                <a:schemeClr val="tx1"/>
              </a:solidFill>
            </a:endParaRPr>
          </a:p>
        </p:txBody>
      </p:sp>
      <p:sp>
        <p:nvSpPr>
          <p:cNvPr id="3" name="Content Placeholder 2"/>
          <p:cNvSpPr>
            <a:spLocks noGrp="1"/>
          </p:cNvSpPr>
          <p:nvPr>
            <p:ph idx="1"/>
          </p:nvPr>
        </p:nvSpPr>
        <p:spPr>
          <a:xfrm>
            <a:off x="480746" y="1473059"/>
            <a:ext cx="8755087" cy="4458817"/>
          </a:xfrm>
        </p:spPr>
        <p:txBody>
          <a:bodyPr/>
          <a:lstStyle/>
          <a:p>
            <a:pPr algn="l"/>
            <a:r>
              <a:rPr lang="en-US" sz="1800" b="0" i="0" u="none" strike="noStrike" baseline="0" dirty="0">
                <a:latin typeface="Century-Light"/>
              </a:rPr>
              <a:t>Special nomenclature has been developed to specify the </a:t>
            </a:r>
            <a:r>
              <a:rPr lang="en-US" sz="1800" b="1" i="0" u="none" strike="noStrike" baseline="0" dirty="0">
                <a:solidFill>
                  <a:srgbClr val="FF0000"/>
                </a:solidFill>
                <a:latin typeface="Century-Bold"/>
              </a:rPr>
              <a:t>absolute configuration </a:t>
            </a:r>
            <a:r>
              <a:rPr lang="en-US" sz="1800" b="0" i="0" u="none" strike="noStrike" baseline="0" dirty="0">
                <a:latin typeface="Century-Light"/>
              </a:rPr>
              <a:t>of the four substituents of asymmetric carbon atoms</a:t>
            </a:r>
            <a:endParaRPr lang="en-US" sz="1800" b="0" i="0" u="none" strike="noStrike" baseline="0" dirty="0">
              <a:latin typeface="Century-Light"/>
            </a:endParaRPr>
          </a:p>
          <a:p>
            <a:pPr algn="l"/>
            <a:r>
              <a:rPr lang="en-US" sz="1800" b="0" i="0" u="none" strike="noStrike" baseline="0" dirty="0">
                <a:latin typeface="Century-Light"/>
              </a:rPr>
              <a:t>The absolute configurations of simple sugars and amino acids are specified by the </a:t>
            </a:r>
            <a:r>
              <a:rPr lang="en-US" sz="1800" b="1" i="0" u="none" strike="noStrike" baseline="0" dirty="0">
                <a:solidFill>
                  <a:srgbClr val="FF0000"/>
                </a:solidFill>
                <a:latin typeface="Century-Bold"/>
              </a:rPr>
              <a:t>D, L system</a:t>
            </a:r>
            <a:r>
              <a:rPr lang="en-US" sz="1800" b="0" i="0" u="none" strike="noStrike" baseline="0" dirty="0">
                <a:latin typeface="Century-Light"/>
              </a:rPr>
              <a:t>, based on the absolute configuration of the three </a:t>
            </a:r>
            <a:r>
              <a:rPr lang="el-GR" sz="1800" b="0" i="0" u="none" strike="noStrike" baseline="0" dirty="0">
                <a:latin typeface="Calibri" panose="020F0502020204030204" pitchFamily="34" charset="0"/>
                <a:ea typeface="Calibri" panose="020F0502020204030204" pitchFamily="34" charset="0"/>
                <a:cs typeface="Calibri" panose="020F0502020204030204" pitchFamily="34" charset="0"/>
              </a:rPr>
              <a:t>α</a:t>
            </a:r>
            <a:r>
              <a:rPr lang="en-US" sz="1800" b="0" i="0" u="none" strike="noStrike" baseline="0" dirty="0">
                <a:latin typeface="Calibri" panose="020F0502020204030204" pitchFamily="34" charset="0"/>
                <a:ea typeface="Calibri" panose="020F0502020204030204" pitchFamily="34" charset="0"/>
                <a:cs typeface="Calibri" panose="020F0502020204030204" pitchFamily="34" charset="0"/>
              </a:rPr>
              <a:t> </a:t>
            </a:r>
            <a:r>
              <a:rPr lang="en-US" sz="1800" b="0" i="0" u="none" strike="noStrike" baseline="0" dirty="0">
                <a:latin typeface="Century-Light"/>
              </a:rPr>
              <a:t>carbon sugar glyceraldehyde, a convention </a:t>
            </a:r>
            <a:r>
              <a:rPr lang="en-US" sz="1800" b="0" i="0" u="none" strike="noStrike" baseline="0" dirty="0">
                <a:solidFill>
                  <a:srgbClr val="FF0000"/>
                </a:solidFill>
                <a:latin typeface="Century-Light"/>
              </a:rPr>
              <a:t>proposed by Emil Fischer in 1891</a:t>
            </a:r>
            <a:endParaRPr lang="en-US" sz="1800" b="0" i="0" u="none" strike="noStrike" baseline="0" dirty="0">
              <a:solidFill>
                <a:srgbClr val="FF0000"/>
              </a:solidFill>
              <a:latin typeface="Century-Light"/>
            </a:endParaRPr>
          </a:p>
          <a:p>
            <a:pPr algn="l"/>
            <a:r>
              <a:rPr lang="en-US" sz="1800" b="0" i="0" u="none" strike="noStrike" baseline="0" dirty="0">
                <a:latin typeface="Century-Light"/>
              </a:rPr>
              <a:t>The amino acid residues in protein molecules are </a:t>
            </a:r>
            <a:r>
              <a:rPr lang="sr-Latn-RS" sz="1800" b="0" i="0" u="none" strike="noStrike" baseline="0" dirty="0">
                <a:solidFill>
                  <a:srgbClr val="FF0000"/>
                </a:solidFill>
                <a:latin typeface="Century-Light"/>
              </a:rPr>
              <a:t>exclusively L stereoisomers</a:t>
            </a:r>
            <a:endParaRPr lang="en-US" sz="1800" b="0" i="0" u="none" strike="noStrike" baseline="0" dirty="0">
              <a:solidFill>
                <a:srgbClr val="FF0000"/>
              </a:solidFill>
              <a:latin typeface="Century-Light"/>
            </a:endParaRPr>
          </a:p>
          <a:p>
            <a:pPr algn="l"/>
            <a:r>
              <a:rPr lang="en-US" sz="1800" b="0" i="0" u="none" strike="noStrike" baseline="0" dirty="0">
                <a:latin typeface="Century-Light"/>
              </a:rPr>
              <a:t>Cells are able to </a:t>
            </a:r>
            <a:r>
              <a:rPr lang="en-US" sz="1800" b="0" i="0" u="none" strike="noStrike" baseline="0" dirty="0">
                <a:solidFill>
                  <a:srgbClr val="FF0000"/>
                </a:solidFill>
                <a:latin typeface="Century-Light"/>
              </a:rPr>
              <a:t>specifically </a:t>
            </a:r>
            <a:r>
              <a:rPr lang="en-US" sz="1800" b="0" i="0" u="none" strike="noStrike" baseline="0" dirty="0" err="1">
                <a:solidFill>
                  <a:srgbClr val="FF0000"/>
                </a:solidFill>
                <a:latin typeface="Century-Light"/>
              </a:rPr>
              <a:t>synthesizethe</a:t>
            </a:r>
            <a:r>
              <a:rPr lang="en-US" sz="1800" b="0" i="0" u="none" strike="noStrike" baseline="0" dirty="0">
                <a:solidFill>
                  <a:srgbClr val="FF0000"/>
                </a:solidFill>
                <a:latin typeface="Century-Light"/>
              </a:rPr>
              <a:t> L isomers </a:t>
            </a:r>
            <a:r>
              <a:rPr lang="en-US" sz="1800" b="0" i="0" u="none" strike="noStrike" baseline="0" dirty="0">
                <a:latin typeface="Century-Light"/>
              </a:rPr>
              <a:t>of amino acids because the </a:t>
            </a:r>
            <a:r>
              <a:rPr lang="en-US" sz="1800" b="0" i="0" u="none" strike="noStrike" baseline="0" dirty="0">
                <a:solidFill>
                  <a:srgbClr val="FF0000"/>
                </a:solidFill>
                <a:latin typeface="Century-Light"/>
              </a:rPr>
              <a:t>active sites of enzymes are asymmetric</a:t>
            </a:r>
            <a:r>
              <a:rPr lang="en-US" sz="1800" b="0" i="0" u="none" strike="noStrike" baseline="0" dirty="0">
                <a:latin typeface="Century-Light"/>
              </a:rPr>
              <a:t>, causing the reactions they catalyze to be stereospecific</a:t>
            </a:r>
            <a:endParaRPr lang="en-US" sz="1800" b="0" i="0" u="none" strike="noStrike" baseline="0" dirty="0">
              <a:solidFill>
                <a:srgbClr val="FF0000"/>
              </a:solidFill>
              <a:latin typeface="Century-Light"/>
            </a:endParaRPr>
          </a:p>
          <a:p>
            <a:pPr marL="0" indent="0" algn="l">
              <a:buNone/>
            </a:pPr>
            <a:endParaRPr lang="sr-Latn-RS" dirty="0">
              <a:solidFill>
                <a:srgbClr val="FF0000"/>
              </a:solidFill>
            </a:endParaRPr>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349622" y="4596491"/>
            <a:ext cx="4401671" cy="1912477"/>
          </a:xfrm>
          <a:prstGeom prst="rect">
            <a:avLst/>
          </a:prstGeom>
        </p:spPr>
      </p:pic>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65286" y="4392706"/>
            <a:ext cx="4186517" cy="2318873"/>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tx1"/>
                </a:solidFill>
              </a:rPr>
              <a:t>Urea Cycle</a:t>
            </a:r>
            <a:endParaRPr lang="sr-Latn-RS" dirty="0"/>
          </a:p>
        </p:txBody>
      </p:sp>
      <p:sp>
        <p:nvSpPr>
          <p:cNvPr id="3" name="Content Placeholder 2"/>
          <p:cNvSpPr>
            <a:spLocks noGrp="1"/>
          </p:cNvSpPr>
          <p:nvPr>
            <p:ph idx="1"/>
          </p:nvPr>
        </p:nvSpPr>
        <p:spPr>
          <a:xfrm>
            <a:off x="610710" y="1894400"/>
            <a:ext cx="5595358" cy="4458817"/>
          </a:xfrm>
        </p:spPr>
        <p:txBody>
          <a:bodyPr/>
          <a:lstStyle/>
          <a:p>
            <a:pPr algn="l"/>
            <a:r>
              <a:rPr lang="en-US" sz="1800" b="0" i="0" u="none" strike="noStrike" baseline="0" dirty="0">
                <a:latin typeface="Century-Light"/>
              </a:rPr>
              <a:t>The </a:t>
            </a:r>
            <a:r>
              <a:rPr lang="en-US" sz="1800" b="0" i="0" u="none" strike="noStrike" baseline="0" dirty="0" err="1">
                <a:latin typeface="Century-Light"/>
              </a:rPr>
              <a:t>argininosuccinate</a:t>
            </a:r>
            <a:r>
              <a:rPr lang="en-US" sz="1800" b="0" i="0" u="none" strike="noStrike" baseline="0" dirty="0">
                <a:latin typeface="Century-Light"/>
              </a:rPr>
              <a:t> is then cleaved by </a:t>
            </a:r>
            <a:r>
              <a:rPr lang="en-US" sz="1800" b="1" i="0" u="none" strike="noStrike" baseline="0" dirty="0" err="1">
                <a:solidFill>
                  <a:srgbClr val="FF0000"/>
                </a:solidFill>
                <a:latin typeface="Century-Bold"/>
              </a:rPr>
              <a:t>argininosuccinase</a:t>
            </a:r>
            <a:r>
              <a:rPr lang="en-US" sz="1800" b="1" i="0" u="none" strike="noStrike" baseline="0" dirty="0">
                <a:latin typeface="Century-Bold"/>
              </a:rPr>
              <a:t> </a:t>
            </a:r>
            <a:r>
              <a:rPr lang="en-US" sz="1800" b="0" i="0" u="none" strike="noStrike" baseline="0" dirty="0">
                <a:latin typeface="Century-Light"/>
              </a:rPr>
              <a:t>to form free </a:t>
            </a:r>
            <a:r>
              <a:rPr lang="en-US" sz="1800" b="0" i="0" u="none" strike="noStrike" baseline="0" dirty="0">
                <a:solidFill>
                  <a:srgbClr val="FF0000"/>
                </a:solidFill>
                <a:latin typeface="Century-Light"/>
              </a:rPr>
              <a:t>arginine and fumarate</a:t>
            </a:r>
            <a:r>
              <a:rPr lang="en-US" sz="1800" b="0" i="0" u="none" strike="noStrike" baseline="0" dirty="0">
                <a:latin typeface="Century-Light"/>
              </a:rPr>
              <a:t>, the latter entering mitochondria to join the pool of citric acid cycle intermediates</a:t>
            </a:r>
            <a:endParaRPr lang="en-US" sz="1800" b="0" i="0" u="none" strike="noStrike" baseline="0" dirty="0">
              <a:latin typeface="Century-Light"/>
            </a:endParaRPr>
          </a:p>
          <a:p>
            <a:pPr algn="l"/>
            <a:r>
              <a:rPr lang="sr-Latn-RS" sz="1800" b="0" i="0" u="none" strike="noStrike" baseline="0" dirty="0">
                <a:latin typeface="Century-Light"/>
              </a:rPr>
              <a:t>This</a:t>
            </a:r>
            <a:r>
              <a:rPr lang="en-US" sz="1800" b="0" i="0" u="none" strike="noStrike" baseline="0" dirty="0">
                <a:latin typeface="Century-Light"/>
              </a:rPr>
              <a:t> is the only reversible step in the urea cycle.</a:t>
            </a:r>
            <a:endParaRPr lang="sr-Latn-RS" dirty="0"/>
          </a:p>
        </p:txBody>
      </p:sp>
      <p:pic>
        <p:nvPicPr>
          <p:cNvPr id="4" name="Content Placeholder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968067" y="0"/>
            <a:ext cx="5223933" cy="6564207"/>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tx1"/>
                </a:solidFill>
              </a:rPr>
              <a:t>Urea Cycle</a:t>
            </a:r>
            <a:endParaRPr lang="sr-Latn-RS" dirty="0"/>
          </a:p>
        </p:txBody>
      </p:sp>
      <p:sp>
        <p:nvSpPr>
          <p:cNvPr id="3" name="Content Placeholder 2"/>
          <p:cNvSpPr>
            <a:spLocks noGrp="1"/>
          </p:cNvSpPr>
          <p:nvPr>
            <p:ph idx="1"/>
          </p:nvPr>
        </p:nvSpPr>
        <p:spPr>
          <a:xfrm>
            <a:off x="610709" y="1894400"/>
            <a:ext cx="6044091" cy="4458817"/>
          </a:xfrm>
        </p:spPr>
        <p:txBody>
          <a:bodyPr/>
          <a:lstStyle/>
          <a:p>
            <a:pPr algn="l"/>
            <a:r>
              <a:rPr lang="sr-Latn-RS" sz="1800" b="0" i="0" u="none" strike="noStrike" baseline="0" dirty="0">
                <a:latin typeface="Century-Light"/>
              </a:rPr>
              <a:t>In the last</a:t>
            </a:r>
            <a:r>
              <a:rPr lang="en-US" sz="1800" b="0" i="0" u="none" strike="noStrike" baseline="0" dirty="0">
                <a:latin typeface="Century-Light"/>
              </a:rPr>
              <a:t> reaction of the urea cycle, the cytosolic enzyme </a:t>
            </a:r>
            <a:r>
              <a:rPr lang="en-US" sz="1800" b="1" i="0" u="none" strike="noStrike" baseline="0" dirty="0">
                <a:solidFill>
                  <a:srgbClr val="FF0000"/>
                </a:solidFill>
                <a:latin typeface="Century-Bold"/>
              </a:rPr>
              <a:t>arginase</a:t>
            </a:r>
            <a:r>
              <a:rPr lang="en-US" sz="1800" b="1" i="0" u="none" strike="noStrike" baseline="0" dirty="0">
                <a:latin typeface="Century-Bold"/>
              </a:rPr>
              <a:t> </a:t>
            </a:r>
            <a:r>
              <a:rPr lang="en-US" sz="1800" b="0" i="0" u="none" strike="noStrike" baseline="0" dirty="0">
                <a:latin typeface="Century-Light"/>
              </a:rPr>
              <a:t>cleaves arginine to yield </a:t>
            </a:r>
            <a:r>
              <a:rPr lang="en-US" sz="1800" b="1" i="0" u="none" strike="noStrike" baseline="0" dirty="0">
                <a:solidFill>
                  <a:srgbClr val="FF0000"/>
                </a:solidFill>
                <a:latin typeface="Century-Bold"/>
              </a:rPr>
              <a:t>urea </a:t>
            </a:r>
            <a:r>
              <a:rPr lang="en-US" sz="1800" b="0" i="0" u="none" strike="noStrike" baseline="0" dirty="0">
                <a:solidFill>
                  <a:srgbClr val="FF0000"/>
                </a:solidFill>
                <a:latin typeface="Century-Light"/>
              </a:rPr>
              <a:t>and ornithine</a:t>
            </a:r>
            <a:endParaRPr lang="en-US" sz="1800" b="0" i="0" u="none" strike="noStrike" baseline="0" dirty="0">
              <a:solidFill>
                <a:srgbClr val="FF0000"/>
              </a:solidFill>
              <a:latin typeface="Century-Light"/>
            </a:endParaRPr>
          </a:p>
          <a:p>
            <a:pPr algn="l"/>
            <a:r>
              <a:rPr lang="en-US" sz="1800" b="0" i="0" u="none" strike="noStrike" baseline="0" dirty="0">
                <a:solidFill>
                  <a:srgbClr val="FF0000"/>
                </a:solidFill>
                <a:latin typeface="Century-Light"/>
              </a:rPr>
              <a:t>Ornithine is transported into the mitochondrion</a:t>
            </a:r>
            <a:r>
              <a:rPr lang="en-US" sz="1800" b="0" i="0" u="none" strike="noStrike" baseline="0" dirty="0">
                <a:latin typeface="Century-Light"/>
              </a:rPr>
              <a:t> to initiate another round of the urea cycle</a:t>
            </a:r>
            <a:endParaRPr lang="sr-Latn-RS" dirty="0"/>
          </a:p>
        </p:txBody>
      </p:sp>
      <p:pic>
        <p:nvPicPr>
          <p:cNvPr id="4" name="Content Placeholder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968067" y="0"/>
            <a:ext cx="5223933" cy="6564207"/>
          </a:xfrm>
          <a:prstGeom prst="rect">
            <a:avLst/>
          </a:prstGeom>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solidFill>
                  <a:schemeClr val="tx1"/>
                </a:solidFill>
              </a:rPr>
              <a:t>The Citric Acid and Urea Cycles Can Be Linked</a:t>
            </a:r>
            <a:endParaRPr lang="sr-Latn-RS" dirty="0">
              <a:solidFill>
                <a:schemeClr val="tx1"/>
              </a:solidFill>
            </a:endParaRPr>
          </a:p>
        </p:txBody>
      </p:sp>
      <p:sp>
        <p:nvSpPr>
          <p:cNvPr id="3" name="Content Placeholder 2"/>
          <p:cNvSpPr>
            <a:spLocks noGrp="1"/>
          </p:cNvSpPr>
          <p:nvPr>
            <p:ph idx="1"/>
          </p:nvPr>
        </p:nvSpPr>
        <p:spPr/>
        <p:txBody>
          <a:bodyPr/>
          <a:lstStyle/>
          <a:p>
            <a:pPr algn="l"/>
            <a:r>
              <a:rPr lang="en-US" sz="1800" b="0" i="0" u="none" strike="noStrike" baseline="0" dirty="0">
                <a:latin typeface="Century-Light"/>
              </a:rPr>
              <a:t>Because the fumarate produced in </a:t>
            </a:r>
            <a:r>
              <a:rPr lang="en-US" sz="1800" b="0" i="0" u="none" strike="noStrike" baseline="0" dirty="0">
                <a:solidFill>
                  <a:srgbClr val="FF0000"/>
                </a:solidFill>
                <a:latin typeface="Century-Light"/>
              </a:rPr>
              <a:t>the </a:t>
            </a:r>
            <a:r>
              <a:rPr lang="en-US" sz="1800" b="0" i="0" u="none" strike="noStrike" baseline="0" dirty="0" err="1">
                <a:solidFill>
                  <a:srgbClr val="FF0000"/>
                </a:solidFill>
                <a:latin typeface="Century-Light"/>
              </a:rPr>
              <a:t>argininosuccinase</a:t>
            </a:r>
            <a:r>
              <a:rPr lang="en-US" sz="1800" dirty="0">
                <a:solidFill>
                  <a:srgbClr val="FF0000"/>
                </a:solidFill>
                <a:latin typeface="Century-Light"/>
              </a:rPr>
              <a:t> </a:t>
            </a:r>
            <a:r>
              <a:rPr lang="en-US" sz="1800" b="0" i="0" u="none" strike="noStrike" baseline="0" dirty="0">
                <a:latin typeface="Century-Light"/>
              </a:rPr>
              <a:t>reaction is also an intermediate of the citric acid cycle, </a:t>
            </a:r>
            <a:r>
              <a:rPr lang="en-US" sz="1800" b="0" i="0" u="none" strike="noStrike" baseline="0" dirty="0">
                <a:solidFill>
                  <a:srgbClr val="FF0000"/>
                </a:solidFill>
                <a:latin typeface="Century-Light"/>
              </a:rPr>
              <a:t>the cycles are, in principle</a:t>
            </a:r>
            <a:r>
              <a:rPr lang="en-US" sz="1800" b="0" i="0" u="none" strike="noStrike" baseline="0" dirty="0">
                <a:latin typeface="Century-Light"/>
              </a:rPr>
              <a:t>, </a:t>
            </a:r>
            <a:r>
              <a:rPr lang="en-US" sz="1800" b="0" i="0" u="none" strike="noStrike" baseline="0" dirty="0">
                <a:solidFill>
                  <a:srgbClr val="FF0000"/>
                </a:solidFill>
                <a:latin typeface="Century-Light"/>
              </a:rPr>
              <a:t>interconnected</a:t>
            </a:r>
            <a:r>
              <a:rPr lang="en-US" sz="1800" b="0" i="0" u="none" strike="noStrike" baseline="0" dirty="0">
                <a:latin typeface="Century-Light"/>
              </a:rPr>
              <a:t>—in a process dubbed the “Krebs bicycle</a:t>
            </a:r>
            <a:endParaRPr lang="sr-Latn-RS" dirty="0"/>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548996" y="2984393"/>
            <a:ext cx="5792008" cy="3200847"/>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solidFill>
                  <a:schemeClr val="tx1"/>
                </a:solidFill>
              </a:rPr>
              <a:t>The Citric Acid and Urea Cycles Can Be Linked</a:t>
            </a:r>
            <a:endParaRPr lang="sr-Latn-RS" dirty="0"/>
          </a:p>
        </p:txBody>
      </p:sp>
      <p:sp>
        <p:nvSpPr>
          <p:cNvPr id="3" name="Content Placeholder 2"/>
          <p:cNvSpPr>
            <a:spLocks noGrp="1"/>
          </p:cNvSpPr>
          <p:nvPr>
            <p:ph idx="1"/>
          </p:nvPr>
        </p:nvSpPr>
        <p:spPr>
          <a:xfrm>
            <a:off x="610709" y="1894400"/>
            <a:ext cx="8755087" cy="2084933"/>
          </a:xfrm>
        </p:spPr>
        <p:txBody>
          <a:bodyPr>
            <a:normAutofit fontScale="85000" lnSpcReduction="20000"/>
          </a:bodyPr>
          <a:lstStyle/>
          <a:p>
            <a:pPr algn="l"/>
            <a:r>
              <a:rPr lang="en-US" sz="1800" dirty="0">
                <a:solidFill>
                  <a:srgbClr val="FF0000"/>
                </a:solidFill>
                <a:latin typeface="Century-Light"/>
              </a:rPr>
              <a:t>E</a:t>
            </a:r>
            <a:r>
              <a:rPr lang="en-US" sz="1800" b="0" i="0" u="none" strike="noStrike" baseline="0" dirty="0">
                <a:solidFill>
                  <a:srgbClr val="FF0000"/>
                </a:solidFill>
                <a:latin typeface="Century-Light"/>
              </a:rPr>
              <a:t>ach cycle can operate independently </a:t>
            </a:r>
            <a:r>
              <a:rPr lang="en-US" sz="1800" b="0" i="0" u="none" strike="noStrike" baseline="0" dirty="0">
                <a:latin typeface="Century-Light"/>
              </a:rPr>
              <a:t>and communication between them depends on the transport of key intermediates between the mitochondrion and cytosol</a:t>
            </a:r>
            <a:endParaRPr lang="en-US" sz="1800" b="0" i="0" u="none" strike="noStrike" baseline="0" dirty="0">
              <a:latin typeface="Century-Light"/>
            </a:endParaRPr>
          </a:p>
          <a:p>
            <a:pPr algn="l"/>
            <a:r>
              <a:rPr lang="en-US" sz="1800" b="0" i="0" u="none" strike="noStrike" baseline="0" dirty="0">
                <a:latin typeface="Century-Light"/>
              </a:rPr>
              <a:t>Several enzymes of the citric acid cycle, including </a:t>
            </a:r>
            <a:r>
              <a:rPr lang="sr-Latn-RS" sz="1800" b="0" i="0" u="none" strike="noStrike" baseline="0" dirty="0">
                <a:solidFill>
                  <a:srgbClr val="FF0000"/>
                </a:solidFill>
                <a:latin typeface="Century-Light"/>
              </a:rPr>
              <a:t>fumarase</a:t>
            </a:r>
            <a:r>
              <a:rPr lang="sr-Latn-RS" sz="1800" b="0" i="0" u="none" strike="noStrike" baseline="0" dirty="0">
                <a:latin typeface="Century-Light"/>
              </a:rPr>
              <a:t> (fumarate hydratase) and </a:t>
            </a:r>
            <a:r>
              <a:rPr lang="sr-Latn-RS" sz="1800" b="0" i="0" u="none" strike="noStrike" baseline="0" dirty="0">
                <a:solidFill>
                  <a:srgbClr val="FF0000"/>
                </a:solidFill>
                <a:latin typeface="Century-Light"/>
              </a:rPr>
              <a:t>malate dehydrogenase</a:t>
            </a:r>
            <a:r>
              <a:rPr lang="en-US" sz="1800" b="0" i="0" u="none" strike="noStrike" baseline="0" dirty="0">
                <a:latin typeface="Century-Light"/>
              </a:rPr>
              <a:t>, </a:t>
            </a:r>
            <a:r>
              <a:rPr lang="en-US" sz="1800" b="0" i="0" u="none" strike="noStrike" baseline="0" dirty="0">
                <a:solidFill>
                  <a:srgbClr val="FF0000"/>
                </a:solidFill>
                <a:latin typeface="Century-Light"/>
              </a:rPr>
              <a:t>are also present as isozymes in the </a:t>
            </a:r>
            <a:r>
              <a:rPr lang="sr-Latn-RS" sz="1800" b="0" i="0" u="none" strike="noStrike" baseline="0" dirty="0">
                <a:solidFill>
                  <a:srgbClr val="FF0000"/>
                </a:solidFill>
                <a:latin typeface="Century-Light"/>
              </a:rPr>
              <a:t>cytosol</a:t>
            </a:r>
            <a:endParaRPr lang="en-US" sz="1800" b="0" i="0" u="none" strike="noStrike" baseline="0" dirty="0">
              <a:solidFill>
                <a:srgbClr val="FF0000"/>
              </a:solidFill>
              <a:latin typeface="Century-Light"/>
            </a:endParaRPr>
          </a:p>
          <a:p>
            <a:pPr algn="l"/>
            <a:r>
              <a:rPr lang="en-US" sz="1800" b="0" i="0" u="none" strike="noStrike" baseline="0" dirty="0">
                <a:solidFill>
                  <a:srgbClr val="FF0000"/>
                </a:solidFill>
                <a:latin typeface="Century-Light"/>
              </a:rPr>
              <a:t>The fumarate </a:t>
            </a:r>
            <a:r>
              <a:rPr lang="en-US" sz="1800" b="0" i="0" u="none" strike="noStrike" baseline="0" dirty="0">
                <a:latin typeface="Century-Light"/>
              </a:rPr>
              <a:t>generated in cytosolic arginine synthesis </a:t>
            </a:r>
            <a:r>
              <a:rPr lang="en-US" sz="1800" b="0" i="0" u="none" strike="noStrike" baseline="0" dirty="0">
                <a:solidFill>
                  <a:srgbClr val="FF0000"/>
                </a:solidFill>
                <a:latin typeface="Century-Light"/>
              </a:rPr>
              <a:t>can therefore be converted to malate in the cytoso</a:t>
            </a:r>
            <a:r>
              <a:rPr lang="en-US" sz="1800" b="0" i="0" u="none" strike="noStrike" baseline="0" dirty="0">
                <a:latin typeface="Century-Light"/>
              </a:rPr>
              <a:t>l, and these intermediates can be further metabolized in the cytosol or transported into mitochondria for use in the citric acid cycle</a:t>
            </a:r>
            <a:endParaRPr lang="en-US" sz="1800" b="0" i="0" u="none" strike="noStrike" baseline="0" dirty="0">
              <a:latin typeface="Century-Light"/>
            </a:endParaRPr>
          </a:p>
          <a:p>
            <a:pPr algn="l"/>
            <a:r>
              <a:rPr lang="sr-Latn-RS" sz="1800" b="0" i="0" u="none" strike="noStrike" baseline="0" dirty="0">
                <a:latin typeface="Century-Light"/>
              </a:rPr>
              <a:t>Aspartate formed in</a:t>
            </a:r>
            <a:r>
              <a:rPr lang="en-US" sz="1800" b="0" i="0" u="none" strike="noStrike" baseline="0" dirty="0">
                <a:latin typeface="Century-Light"/>
              </a:rPr>
              <a:t> mitochondria by transamination between oxaloacetate and glutamate can be transported to the cytosol, where it serves as nitrogen donor in the urea cycle reaction </a:t>
            </a:r>
            <a:r>
              <a:rPr lang="sr-Latn-RS" sz="1800" b="0" i="0" u="none" strike="noStrike" baseline="0" dirty="0">
                <a:latin typeface="Century-Light"/>
              </a:rPr>
              <a:t>catalyzed by argininosuccinate synthetase.</a:t>
            </a:r>
            <a:endParaRPr lang="sr-Latn-RS" dirty="0">
              <a:solidFill>
                <a:srgbClr val="FF0000"/>
              </a:solidFill>
            </a:endParaRPr>
          </a:p>
        </p:txBody>
      </p:sp>
      <p:pic>
        <p:nvPicPr>
          <p:cNvPr id="4" name="Picture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786063" y="4182940"/>
            <a:ext cx="5792008" cy="2675060"/>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solidFill>
                  <a:schemeClr val="tx1"/>
                </a:solidFill>
              </a:rPr>
              <a:t>The Activity of the Urea Cycle</a:t>
            </a:r>
            <a:br>
              <a:rPr lang="en-US" dirty="0">
                <a:solidFill>
                  <a:schemeClr val="tx1"/>
                </a:solidFill>
              </a:rPr>
            </a:br>
            <a:r>
              <a:rPr lang="en-US" dirty="0">
                <a:solidFill>
                  <a:schemeClr val="tx1"/>
                </a:solidFill>
              </a:rPr>
              <a:t>Is Regulated at Two Levels</a:t>
            </a:r>
            <a:endParaRPr lang="sr-Latn-RS" dirty="0">
              <a:solidFill>
                <a:schemeClr val="tx1"/>
              </a:solidFill>
            </a:endParaRPr>
          </a:p>
        </p:txBody>
      </p:sp>
      <p:sp>
        <p:nvSpPr>
          <p:cNvPr id="3" name="Content Placeholder 2"/>
          <p:cNvSpPr>
            <a:spLocks noGrp="1"/>
          </p:cNvSpPr>
          <p:nvPr>
            <p:ph idx="1"/>
          </p:nvPr>
        </p:nvSpPr>
        <p:spPr/>
        <p:txBody>
          <a:bodyPr/>
          <a:lstStyle/>
          <a:p>
            <a:pPr algn="l"/>
            <a:r>
              <a:rPr lang="sr-Latn-RS" sz="1800" b="0" i="0" u="none" strike="noStrike" baseline="0" dirty="0">
                <a:solidFill>
                  <a:schemeClr val="accent2"/>
                </a:solidFill>
                <a:latin typeface="Century-Light"/>
              </a:rPr>
              <a:t>When the dietary intake</a:t>
            </a:r>
            <a:r>
              <a:rPr lang="en-US" sz="1800" b="0" i="0" u="none" strike="noStrike" baseline="0" dirty="0">
                <a:solidFill>
                  <a:schemeClr val="accent2"/>
                </a:solidFill>
                <a:latin typeface="Century-Light"/>
              </a:rPr>
              <a:t> is primarily protein</a:t>
            </a:r>
            <a:r>
              <a:rPr lang="en-US" sz="1800" b="0" i="0" u="none" strike="noStrike" baseline="0" dirty="0">
                <a:latin typeface="Century-Light"/>
              </a:rPr>
              <a:t>, the carbon skeletons of amino acids are used for fuel, producing much urea from the excess amino groups</a:t>
            </a:r>
            <a:endParaRPr lang="en-US" sz="1800" b="0" i="0" u="none" strike="noStrike" baseline="0" dirty="0">
              <a:latin typeface="Century-Light"/>
            </a:endParaRPr>
          </a:p>
          <a:p>
            <a:pPr algn="l"/>
            <a:r>
              <a:rPr lang="en-US" sz="1800" b="0" i="0" u="none" strike="noStrike" baseline="0" dirty="0">
                <a:solidFill>
                  <a:srgbClr val="FF0000"/>
                </a:solidFill>
                <a:latin typeface="Century-Light"/>
              </a:rPr>
              <a:t>During prolonged starvation</a:t>
            </a:r>
            <a:r>
              <a:rPr lang="en-US" sz="1800" b="0" i="0" u="none" strike="noStrike" baseline="0" dirty="0">
                <a:latin typeface="Century-Light"/>
              </a:rPr>
              <a:t>, when the breakdown of muscle protein begins to supply much of the organism’s metabolic energy, urea production also increases </a:t>
            </a:r>
            <a:r>
              <a:rPr lang="sr-Latn-RS" sz="1800" b="0" i="0" u="none" strike="noStrike" baseline="0" dirty="0">
                <a:latin typeface="Century-Light"/>
              </a:rPr>
              <a:t>substantially</a:t>
            </a:r>
            <a:endParaRPr lang="en-US" sz="1800" b="0" i="0" u="none" strike="noStrike" baseline="0" dirty="0">
              <a:latin typeface="Century-Light"/>
            </a:endParaRPr>
          </a:p>
          <a:p>
            <a:pPr algn="l"/>
            <a:r>
              <a:rPr lang="en-US" sz="1800" b="0" i="0" u="none" strike="noStrike" baseline="0" dirty="0">
                <a:solidFill>
                  <a:srgbClr val="FF0000"/>
                </a:solidFill>
                <a:latin typeface="Century-Light"/>
              </a:rPr>
              <a:t>These changes in demand for urea cycle activity are met </a:t>
            </a:r>
            <a:r>
              <a:rPr lang="en-US" sz="1800" b="0" i="0" u="none" strike="noStrike" baseline="0" dirty="0">
                <a:latin typeface="Century-Light"/>
              </a:rPr>
              <a:t>over the long term by regulation of the rates of synthesis of the four urea cycle enzymes and carbamoyl phosphate synthetase I in the liver</a:t>
            </a:r>
            <a:endParaRPr lang="en-US" sz="1800" b="0" i="0" u="none" strike="noStrike" baseline="0" dirty="0">
              <a:latin typeface="Century-Light"/>
            </a:endParaRPr>
          </a:p>
          <a:p>
            <a:pPr algn="l"/>
            <a:r>
              <a:rPr lang="sr-Latn-RS" sz="1800" b="0" i="0" u="none" strike="noStrike" baseline="0" dirty="0">
                <a:latin typeface="Century-Light"/>
              </a:rPr>
              <a:t>All five enzymes are</a:t>
            </a:r>
            <a:r>
              <a:rPr lang="en-US" sz="1800" b="0" i="0" u="none" strike="noStrike" baseline="0" dirty="0">
                <a:latin typeface="Century-Light"/>
              </a:rPr>
              <a:t> synthesized at higher rates in starving animals and in animals on very-high-protein diets than in well-fed animals eating primarily carbohydrates and fats</a:t>
            </a:r>
            <a:endParaRPr lang="sr-Latn-R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solidFill>
                  <a:schemeClr val="tx1"/>
                </a:solidFill>
              </a:rPr>
              <a:t>The Activity of the Urea Cycle</a:t>
            </a:r>
            <a:br>
              <a:rPr lang="en-US" dirty="0">
                <a:solidFill>
                  <a:schemeClr val="tx1"/>
                </a:solidFill>
              </a:rPr>
            </a:br>
            <a:r>
              <a:rPr lang="en-US" dirty="0">
                <a:solidFill>
                  <a:schemeClr val="tx1"/>
                </a:solidFill>
              </a:rPr>
              <a:t>Is Regulated at Two Levels</a:t>
            </a:r>
            <a:endParaRPr lang="sr-Latn-RS" dirty="0"/>
          </a:p>
        </p:txBody>
      </p:sp>
      <p:sp>
        <p:nvSpPr>
          <p:cNvPr id="3" name="Content Placeholder 2"/>
          <p:cNvSpPr>
            <a:spLocks noGrp="1"/>
          </p:cNvSpPr>
          <p:nvPr>
            <p:ph idx="1"/>
          </p:nvPr>
        </p:nvSpPr>
        <p:spPr/>
        <p:txBody>
          <a:bodyPr/>
          <a:lstStyle/>
          <a:p>
            <a:pPr algn="l"/>
            <a:r>
              <a:rPr lang="en-US" sz="1800" b="0" i="0" u="none" strike="noStrike" baseline="0" dirty="0">
                <a:latin typeface="Century-Light"/>
              </a:rPr>
              <a:t>On a shorter time scale, </a:t>
            </a:r>
            <a:r>
              <a:rPr lang="en-US" sz="1800" b="0" i="0" u="none" strike="noStrike" baseline="0" dirty="0">
                <a:solidFill>
                  <a:srgbClr val="FF0000"/>
                </a:solidFill>
                <a:latin typeface="Century-Light"/>
              </a:rPr>
              <a:t>allosteric regulation </a:t>
            </a:r>
            <a:r>
              <a:rPr lang="en-US" sz="1800" b="0" i="0" u="none" strike="noStrike" baseline="0" dirty="0">
                <a:latin typeface="Century-Light"/>
              </a:rPr>
              <a:t>of at least one key enzyme adjusts the flux through the urea </a:t>
            </a:r>
            <a:r>
              <a:rPr lang="sr-Latn-RS" sz="1800" b="0" i="0" u="none" strike="noStrike" baseline="0" dirty="0">
                <a:latin typeface="Century-Light"/>
              </a:rPr>
              <a:t>cycle</a:t>
            </a:r>
            <a:endParaRPr lang="en-US" sz="1800" dirty="0">
              <a:latin typeface="Century-Light"/>
            </a:endParaRPr>
          </a:p>
          <a:p>
            <a:pPr algn="l"/>
            <a:r>
              <a:rPr lang="en-US" sz="1800" b="0" i="0" u="none" strike="noStrike" baseline="0" dirty="0">
                <a:latin typeface="Century-Light"/>
              </a:rPr>
              <a:t>The first enzyme in the pathway, carbamoyl phosphate synthetase I, is allosterically activated by </a:t>
            </a:r>
            <a:r>
              <a:rPr lang="en-US" sz="1800" b="1" i="1" u="none" strike="noStrike" baseline="0" dirty="0">
                <a:solidFill>
                  <a:srgbClr val="FF0000"/>
                </a:solidFill>
                <a:latin typeface="Century-BoldItalic"/>
              </a:rPr>
              <a:t>N</a:t>
            </a:r>
            <a:r>
              <a:rPr lang="en-US" sz="1800" b="1" i="0" u="none" strike="noStrike" baseline="0" dirty="0">
                <a:solidFill>
                  <a:srgbClr val="FF0000"/>
                </a:solidFill>
                <a:latin typeface="Century-Bold"/>
              </a:rPr>
              <a:t>-</a:t>
            </a:r>
            <a:r>
              <a:rPr lang="en-US" sz="1800" b="1" i="0" u="none" strike="noStrike" baseline="0" dirty="0" err="1">
                <a:solidFill>
                  <a:srgbClr val="FF0000"/>
                </a:solidFill>
                <a:latin typeface="Century-Bold"/>
              </a:rPr>
              <a:t>acetylglutamate</a:t>
            </a:r>
            <a:r>
              <a:rPr lang="en-US" sz="1800" b="1" i="0" u="none" strike="noStrike" baseline="0" dirty="0">
                <a:latin typeface="Century-Bold"/>
              </a:rPr>
              <a:t>, </a:t>
            </a:r>
            <a:r>
              <a:rPr lang="en-US" sz="1800" b="0" i="0" u="none" strike="noStrike" baseline="0" dirty="0">
                <a:latin typeface="Century-Light"/>
              </a:rPr>
              <a:t>which is synthesized from acetyl- </a:t>
            </a:r>
            <a:r>
              <a:rPr lang="sr-Latn-RS" sz="1800" b="0" i="0" u="none" strike="noStrike" baseline="0" dirty="0">
                <a:latin typeface="Century-Light"/>
              </a:rPr>
              <a:t>CoA and glutamate by </a:t>
            </a:r>
            <a:r>
              <a:rPr lang="sr-Latn-RS" sz="1800" b="1" i="1" u="none" strike="noStrike" baseline="0" dirty="0">
                <a:solidFill>
                  <a:srgbClr val="FF0000"/>
                </a:solidFill>
                <a:latin typeface="Century-BoldItalic"/>
              </a:rPr>
              <a:t>N</a:t>
            </a:r>
            <a:r>
              <a:rPr lang="sr-Latn-RS" sz="1800" b="1" i="0" u="none" strike="noStrike" baseline="0" dirty="0">
                <a:solidFill>
                  <a:srgbClr val="FF0000"/>
                </a:solidFill>
                <a:latin typeface="Century-Bold"/>
              </a:rPr>
              <a:t>-acetylglutamate synthase</a:t>
            </a:r>
            <a:endParaRPr lang="en-US" sz="1800" b="1" i="0" u="none" strike="noStrike" baseline="0" dirty="0">
              <a:solidFill>
                <a:srgbClr val="FF0000"/>
              </a:solidFill>
              <a:latin typeface="Century-Bold"/>
            </a:endParaRPr>
          </a:p>
          <a:p>
            <a:pPr algn="l"/>
            <a:r>
              <a:rPr lang="sr-Latn-RS" sz="1800" b="0" i="0" u="none" strike="noStrike" baseline="0" dirty="0">
                <a:latin typeface="Century-Light"/>
              </a:rPr>
              <a:t>The</a:t>
            </a:r>
            <a:r>
              <a:rPr lang="en-US" sz="1800" b="0" i="0" u="none" strike="noStrike" baseline="0" dirty="0">
                <a:latin typeface="Century-Light"/>
              </a:rPr>
              <a:t> steady-state levels of </a:t>
            </a:r>
            <a:r>
              <a:rPr lang="en-US" sz="1800" b="0" i="1" u="none" strike="noStrike" baseline="0" dirty="0">
                <a:latin typeface="Century-LightItalic"/>
              </a:rPr>
              <a:t>N</a:t>
            </a:r>
            <a:r>
              <a:rPr lang="en-US" sz="1800" b="0" i="0" u="none" strike="noStrike" baseline="0" dirty="0">
                <a:latin typeface="Century-Light"/>
              </a:rPr>
              <a:t>-</a:t>
            </a:r>
            <a:r>
              <a:rPr lang="en-US" sz="1800" b="0" i="0" u="none" strike="noStrike" baseline="0" dirty="0" err="1">
                <a:latin typeface="Century-Light"/>
              </a:rPr>
              <a:t>acetylglutamate</a:t>
            </a:r>
            <a:r>
              <a:rPr lang="en-US" sz="1800" b="0" i="0" u="none" strike="noStrike" baseline="0" dirty="0">
                <a:latin typeface="Century-Light"/>
              </a:rPr>
              <a:t> are determined by the concentrations of glutamate and acetyl-CoA</a:t>
            </a:r>
            <a:endParaRPr lang="en-US" sz="1800" b="0" i="0" u="none" strike="noStrike" baseline="0" dirty="0">
              <a:latin typeface="Century-Light"/>
            </a:endParaRPr>
          </a:p>
          <a:p>
            <a:pPr marL="0" indent="0" algn="l">
              <a:buNone/>
            </a:pPr>
            <a:endParaRPr lang="sr-Latn-RS" dirty="0"/>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826204" y="3924543"/>
            <a:ext cx="3723948" cy="2831857"/>
          </a:xfrm>
          <a:prstGeom prst="rect">
            <a:avLst/>
          </a:prstGeom>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chemeClr val="tx1"/>
                </a:solidFill>
              </a:rPr>
              <a:t>Pathways of Amino Acid Degradation</a:t>
            </a:r>
            <a:endParaRPr lang="sr-Latn-RS" dirty="0">
              <a:solidFill>
                <a:schemeClr val="tx1"/>
              </a:solidFill>
            </a:endParaRPr>
          </a:p>
        </p:txBody>
      </p:sp>
      <p:sp>
        <p:nvSpPr>
          <p:cNvPr id="3" name="Content Placeholder 2"/>
          <p:cNvSpPr>
            <a:spLocks noGrp="1"/>
          </p:cNvSpPr>
          <p:nvPr>
            <p:ph idx="1"/>
          </p:nvPr>
        </p:nvSpPr>
        <p:spPr>
          <a:xfrm>
            <a:off x="720777" y="1690793"/>
            <a:ext cx="7728958" cy="4592150"/>
          </a:xfrm>
        </p:spPr>
        <p:txBody>
          <a:bodyPr>
            <a:normAutofit fontScale="92500" lnSpcReduction="20000"/>
          </a:bodyPr>
          <a:lstStyle/>
          <a:p>
            <a:pPr algn="l"/>
            <a:r>
              <a:rPr lang="en-US" sz="1800" b="0" i="0" u="none" strike="noStrike" baseline="0" dirty="0">
                <a:solidFill>
                  <a:srgbClr val="FF0000"/>
                </a:solidFill>
                <a:latin typeface="Century-Light"/>
              </a:rPr>
              <a:t>The pathways of amino acid catabolism</a:t>
            </a:r>
            <a:r>
              <a:rPr lang="en-US" sz="1800" b="0" i="0" u="none" strike="noStrike" baseline="0" dirty="0">
                <a:latin typeface="Century-Light"/>
              </a:rPr>
              <a:t>, taken together, normally account for only 10% to 15% of the human body’s energy production; these pathways </a:t>
            </a:r>
            <a:r>
              <a:rPr lang="en-US" sz="1800" b="0" i="0" u="none" strike="noStrike" baseline="0" dirty="0">
                <a:solidFill>
                  <a:srgbClr val="FF0000"/>
                </a:solidFill>
                <a:latin typeface="Century-Light"/>
              </a:rPr>
              <a:t>are not nearly as active as glycolysis and fatty acid oxidation</a:t>
            </a:r>
            <a:endParaRPr lang="en-US" sz="1800" b="0" i="0" u="none" strike="noStrike" baseline="0" dirty="0">
              <a:solidFill>
                <a:srgbClr val="FF0000"/>
              </a:solidFill>
              <a:latin typeface="Century-Light"/>
            </a:endParaRPr>
          </a:p>
          <a:p>
            <a:pPr algn="l"/>
            <a:r>
              <a:rPr lang="en-US" sz="1800" b="0" i="0" u="none" strike="noStrike" baseline="0" dirty="0">
                <a:latin typeface="Century-Light"/>
              </a:rPr>
              <a:t>The 20 catabolic pathways converge </a:t>
            </a:r>
            <a:r>
              <a:rPr lang="en-US" sz="1800" b="0" i="0" u="none" strike="noStrike" baseline="0" dirty="0">
                <a:solidFill>
                  <a:srgbClr val="FF0000"/>
                </a:solidFill>
                <a:latin typeface="Century-Light"/>
              </a:rPr>
              <a:t>to form only six major products</a:t>
            </a:r>
            <a:r>
              <a:rPr lang="en-US" sz="1800" b="0" i="0" u="none" strike="noStrike" baseline="0" dirty="0">
                <a:latin typeface="Century-Light"/>
              </a:rPr>
              <a:t>, </a:t>
            </a:r>
            <a:r>
              <a:rPr lang="en-US" sz="1800" b="0" i="0" u="none" strike="noStrike" baseline="0" dirty="0">
                <a:solidFill>
                  <a:srgbClr val="FF0000"/>
                </a:solidFill>
                <a:latin typeface="Century-Light"/>
              </a:rPr>
              <a:t>all of which enter the citric acid </a:t>
            </a:r>
            <a:r>
              <a:rPr lang="sr-Latn-RS" sz="1800" b="0" i="0" u="none" strike="noStrike" baseline="0" dirty="0">
                <a:solidFill>
                  <a:srgbClr val="FF0000"/>
                </a:solidFill>
                <a:latin typeface="Century-Light"/>
              </a:rPr>
              <a:t>cycle</a:t>
            </a:r>
            <a:endParaRPr lang="en-US" sz="1800" b="0" i="0" u="none" strike="noStrike" baseline="0" dirty="0">
              <a:solidFill>
                <a:srgbClr val="FF0000"/>
              </a:solidFill>
              <a:latin typeface="Century-Light"/>
            </a:endParaRPr>
          </a:p>
          <a:p>
            <a:pPr algn="l"/>
            <a:r>
              <a:rPr lang="en-US" sz="1800" b="0" i="0" u="none" strike="noStrike" baseline="0" dirty="0">
                <a:latin typeface="Century-Light"/>
              </a:rPr>
              <a:t>From here the carbon skeletons are diverted </a:t>
            </a:r>
            <a:r>
              <a:rPr lang="en-US" sz="1800" b="0" i="0" u="none" strike="noStrike" baseline="0" dirty="0">
                <a:solidFill>
                  <a:srgbClr val="FF0000"/>
                </a:solidFill>
                <a:latin typeface="Century-Light"/>
              </a:rPr>
              <a:t>to gluconeogenesis </a:t>
            </a:r>
            <a:r>
              <a:rPr lang="en-US" sz="1800" b="0" i="0" u="none" strike="noStrike" baseline="0" dirty="0">
                <a:latin typeface="Century-Light"/>
              </a:rPr>
              <a:t>or </a:t>
            </a:r>
            <a:r>
              <a:rPr lang="en-US" sz="1800" b="0" i="0" u="none" strike="noStrike" baseline="0" dirty="0">
                <a:solidFill>
                  <a:srgbClr val="FF0000"/>
                </a:solidFill>
                <a:latin typeface="Century-Light"/>
              </a:rPr>
              <a:t>ketogenesis</a:t>
            </a:r>
            <a:r>
              <a:rPr lang="en-US" sz="1800" b="0" i="0" u="none" strike="noStrike" baseline="0" dirty="0">
                <a:latin typeface="Century-Light"/>
              </a:rPr>
              <a:t> or are completely oxidized to CO2 and H2O</a:t>
            </a:r>
            <a:endParaRPr lang="en-US" sz="1800" b="0" i="0" u="none" strike="noStrike" baseline="0" dirty="0">
              <a:latin typeface="Century-Light"/>
            </a:endParaRPr>
          </a:p>
          <a:p>
            <a:pPr algn="l"/>
            <a:r>
              <a:rPr lang="en-US" sz="1800" b="0" i="0" u="none" strike="noStrike" baseline="0" dirty="0">
                <a:latin typeface="Century-Light"/>
              </a:rPr>
              <a:t>All or part of the carbon skeletons of seven amino acids are ultimately broken down to acetyl-CoA</a:t>
            </a:r>
            <a:endParaRPr lang="en-US" sz="1800" b="0" i="0" u="none" strike="noStrike" baseline="0" dirty="0">
              <a:latin typeface="Century-Light"/>
            </a:endParaRPr>
          </a:p>
          <a:p>
            <a:pPr algn="l"/>
            <a:r>
              <a:rPr lang="en-US" sz="1800" b="0" i="0" u="none" strike="noStrike" baseline="0" dirty="0">
                <a:latin typeface="Century-Light"/>
              </a:rPr>
              <a:t>The amino acids that are degraded to pyruvate, </a:t>
            </a:r>
            <a:r>
              <a:rPr lang="el-GR" sz="1800" b="0" i="0" u="none" strike="noStrike" baseline="0" dirty="0">
                <a:latin typeface="Calibri" panose="020F0502020204030204" pitchFamily="34" charset="0"/>
                <a:ea typeface="Calibri" panose="020F0502020204030204" pitchFamily="34" charset="0"/>
                <a:cs typeface="Calibri" panose="020F0502020204030204" pitchFamily="34" charset="0"/>
              </a:rPr>
              <a:t>α</a:t>
            </a:r>
            <a:r>
              <a:rPr lang="en-US" sz="1800" b="0" i="0" u="none" strike="noStrike" baseline="0" dirty="0">
                <a:latin typeface="Century-Light"/>
              </a:rPr>
              <a:t> </a:t>
            </a:r>
            <a:r>
              <a:rPr lang="sr-Latn-RS" sz="1800" b="0" i="0" u="none" strike="noStrike" baseline="0" dirty="0">
                <a:latin typeface="Century-Light"/>
              </a:rPr>
              <a:t>ketoglutarate, succinyl-CoA, fumarate, and/or oxaloacetate</a:t>
            </a:r>
            <a:r>
              <a:rPr lang="en-US" sz="1800" b="0" i="0" u="none" strike="noStrike" baseline="0" dirty="0">
                <a:latin typeface="Century-Light"/>
              </a:rPr>
              <a:t> can be converted to glucose and glycogen by pathways, they are the </a:t>
            </a:r>
            <a:r>
              <a:rPr lang="sr-Latn-RS" sz="1800" b="1" i="0" u="none" strike="noStrike" baseline="0" dirty="0">
                <a:solidFill>
                  <a:srgbClr val="FF0000"/>
                </a:solidFill>
                <a:latin typeface="Century-Bold"/>
              </a:rPr>
              <a:t>glucogenic</a:t>
            </a:r>
            <a:r>
              <a:rPr lang="sr-Latn-RS" sz="1800" b="1" i="0" u="none" strike="noStrike" baseline="0" dirty="0">
                <a:latin typeface="Century-Bold"/>
              </a:rPr>
              <a:t> </a:t>
            </a:r>
            <a:r>
              <a:rPr lang="sr-Latn-RS" sz="1800" b="0" i="0" u="none" strike="noStrike" baseline="0" dirty="0">
                <a:solidFill>
                  <a:srgbClr val="FF0000"/>
                </a:solidFill>
                <a:latin typeface="Century-Light"/>
              </a:rPr>
              <a:t>amino acids</a:t>
            </a:r>
            <a:endParaRPr lang="en-US" sz="1800" b="0" i="0" u="none" strike="noStrike" baseline="0" dirty="0">
              <a:solidFill>
                <a:srgbClr val="FF0000"/>
              </a:solidFill>
              <a:latin typeface="Century-Light"/>
            </a:endParaRPr>
          </a:p>
          <a:p>
            <a:pPr algn="l"/>
            <a:r>
              <a:rPr lang="en-US" sz="1800" b="0" i="0" u="none" strike="noStrike" baseline="0" dirty="0">
                <a:latin typeface="Century-Light"/>
              </a:rPr>
              <a:t>The seven amino acids that are degraded entirely or in part to </a:t>
            </a:r>
            <a:r>
              <a:rPr lang="en-US" sz="1800" b="0" i="0" u="none" strike="noStrike" baseline="0" dirty="0" err="1">
                <a:latin typeface="Century-Light"/>
              </a:rPr>
              <a:t>acetoacetyl</a:t>
            </a:r>
            <a:r>
              <a:rPr lang="en-US" sz="1800" b="0" i="0" u="none" strike="noStrike" baseline="0" dirty="0">
                <a:latin typeface="Century-Light"/>
              </a:rPr>
              <a:t>-CoA and/or acetyl-CoA—phenylalanine, </a:t>
            </a:r>
            <a:r>
              <a:rPr lang="sr-Latn-RS" sz="1800" b="0" i="0" u="none" strike="noStrike" baseline="0" dirty="0">
                <a:latin typeface="Century-Light"/>
              </a:rPr>
              <a:t>tyrosine, isoleucine, leucine, tryptophan, threonine,</a:t>
            </a:r>
            <a:r>
              <a:rPr lang="en-US" sz="1800" b="0" i="0" u="none" strike="noStrike" baseline="0" dirty="0">
                <a:latin typeface="Century-Light"/>
              </a:rPr>
              <a:t> and lysine—can yield ketone bodies in the liver where </a:t>
            </a:r>
            <a:r>
              <a:rPr lang="en-US" sz="1800" b="0" i="0" u="none" strike="noStrike" baseline="0" dirty="0" err="1">
                <a:latin typeface="Century-Light"/>
              </a:rPr>
              <a:t>acetoacetyl</a:t>
            </a:r>
            <a:r>
              <a:rPr lang="en-US" sz="1800" b="0" i="0" u="none" strike="noStrike" baseline="0" dirty="0">
                <a:latin typeface="Century-Light"/>
              </a:rPr>
              <a:t>-CoA is converted to acetoacetate and then to acetone and –hydroxybutyrate (</a:t>
            </a:r>
            <a:r>
              <a:rPr lang="sr-Latn-RS" sz="1800" b="1" i="0" u="none" strike="noStrike" baseline="0" dirty="0">
                <a:solidFill>
                  <a:srgbClr val="FF0000"/>
                </a:solidFill>
                <a:latin typeface="Century-Bold"/>
              </a:rPr>
              <a:t>ketogenic </a:t>
            </a:r>
            <a:r>
              <a:rPr lang="sr-Latn-RS" sz="1800" b="0" i="0" u="none" strike="noStrike" baseline="0" dirty="0">
                <a:solidFill>
                  <a:srgbClr val="FF0000"/>
                </a:solidFill>
                <a:latin typeface="Century-Light"/>
              </a:rPr>
              <a:t>amino acids</a:t>
            </a:r>
            <a:r>
              <a:rPr lang="en-US" sz="1800" dirty="0">
                <a:latin typeface="Century-Light"/>
              </a:rPr>
              <a:t>)</a:t>
            </a:r>
            <a:endParaRPr lang="sr-Latn-RS" dirty="0">
              <a:solidFill>
                <a:srgbClr val="FF0000"/>
              </a:solidFill>
            </a:endParaRPr>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579991" y="1845733"/>
            <a:ext cx="3730543" cy="4941759"/>
          </a:xfrm>
          <a:prstGeom prst="rect">
            <a:avLst/>
          </a:prstGeo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RS" dirty="0">
                <a:solidFill>
                  <a:schemeClr val="tx1"/>
                </a:solidFill>
              </a:rPr>
              <a:t>PROTEIN BIOSYNTHESIS</a:t>
            </a:r>
            <a:endParaRPr lang="sr-Latn-RS" dirty="0">
              <a:solidFill>
                <a:schemeClr val="tx1"/>
              </a:solidFill>
            </a:endParaRPr>
          </a:p>
        </p:txBody>
      </p:sp>
      <p:sp>
        <p:nvSpPr>
          <p:cNvPr id="3" name="Content Placeholder 2"/>
          <p:cNvSpPr>
            <a:spLocks noGrp="1"/>
          </p:cNvSpPr>
          <p:nvPr>
            <p:ph idx="1"/>
          </p:nvPr>
        </p:nvSpPr>
        <p:spPr/>
        <p:txBody>
          <a:bodyPr/>
          <a:lstStyle/>
          <a:p>
            <a:pPr algn="l"/>
            <a:r>
              <a:rPr lang="en-US" sz="1800" b="0" i="0" u="none" strike="noStrike" baseline="0" dirty="0">
                <a:latin typeface="TimesNewRomanPSMT"/>
              </a:rPr>
              <a:t>Synthesis of proteins is based on the genetic information present in the DNA which is transcribed into the mRNA nucleotide sequence and then translated to the amino acid sequence of the polypeptide chain</a:t>
            </a:r>
            <a:endParaRPr lang="en-US" sz="1800" b="0" i="0" u="none" strike="noStrike" baseline="0" dirty="0">
              <a:latin typeface="TimesNewRomanPSMT"/>
            </a:endParaRPr>
          </a:p>
          <a:p>
            <a:pPr algn="l"/>
            <a:r>
              <a:rPr lang="sr-Latn-RS" sz="1800" b="0" i="0" u="none" strike="noStrike" baseline="0" dirty="0">
                <a:latin typeface="TimesNewRomanPSMT"/>
              </a:rPr>
              <a:t>The mRNA encodes</a:t>
            </a:r>
            <a:r>
              <a:rPr lang="en-US" sz="1800" b="0" i="0" u="none" strike="noStrike" baseline="0" dirty="0">
                <a:latin typeface="TimesNewRomanPSMT"/>
              </a:rPr>
              <a:t> the information, the tRNA transports the amino acid and ribosomes provide the platform for the protein synthesizing </a:t>
            </a:r>
            <a:r>
              <a:rPr lang="sr-Latn-RS" sz="1800" b="0" i="0" u="none" strike="noStrike" baseline="0" dirty="0">
                <a:latin typeface="TimesNewRomanPSMT"/>
              </a:rPr>
              <a:t>machinery</a:t>
            </a:r>
            <a:endParaRPr lang="en-US" sz="1800" b="0" i="0" u="none" strike="noStrike" baseline="0" dirty="0">
              <a:latin typeface="TimesNewRomanPSMT"/>
            </a:endParaRPr>
          </a:p>
          <a:p>
            <a:pPr algn="l"/>
            <a:r>
              <a:rPr lang="sr-Latn-RS" sz="1800" b="0" i="0" u="none" strike="noStrike" baseline="0" dirty="0">
                <a:latin typeface="TimesNewRomanPSMT"/>
              </a:rPr>
              <a:t>Transfer RNA and ribosomal RNA (non-coding</a:t>
            </a:r>
            <a:r>
              <a:rPr lang="en-US" sz="1800" b="0" i="0" u="none" strike="noStrike" baseline="0" dirty="0">
                <a:latin typeface="TimesNewRomanPSMT"/>
              </a:rPr>
              <a:t> RNA) are transcribed from specific genes on DNA by RNA </a:t>
            </a:r>
            <a:r>
              <a:rPr lang="sr-Latn-RS" sz="1800" b="0" i="0" u="none" strike="noStrike" baseline="0" dirty="0">
                <a:latin typeface="TimesNewRomanPSMT"/>
              </a:rPr>
              <a:t>polymerases</a:t>
            </a:r>
            <a:endParaRPr lang="en-US" sz="1800" dirty="0">
              <a:latin typeface="TimesNewRomanPSMT"/>
            </a:endParaRPr>
          </a:p>
          <a:p>
            <a:pPr algn="l"/>
            <a:endParaRPr lang="sr-Latn-RS" dirty="0"/>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446867" y="3994354"/>
            <a:ext cx="4893733" cy="2562470"/>
          </a:xfrm>
          <a:prstGeom prst="rect">
            <a:avLst/>
          </a:prstGeom>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RS" dirty="0">
                <a:solidFill>
                  <a:schemeClr val="tx1"/>
                </a:solidFill>
              </a:rPr>
              <a:t>TRANSLATION PROCESS</a:t>
            </a:r>
            <a:endParaRPr lang="sr-Latn-RS" dirty="0">
              <a:solidFill>
                <a:schemeClr val="tx1"/>
              </a:solidFill>
            </a:endParaRPr>
          </a:p>
        </p:txBody>
      </p:sp>
      <p:sp>
        <p:nvSpPr>
          <p:cNvPr id="3" name="Content Placeholder 2"/>
          <p:cNvSpPr>
            <a:spLocks noGrp="1"/>
          </p:cNvSpPr>
          <p:nvPr>
            <p:ph idx="1"/>
          </p:nvPr>
        </p:nvSpPr>
        <p:spPr/>
        <p:txBody>
          <a:bodyPr/>
          <a:lstStyle/>
          <a:p>
            <a:pPr algn="l"/>
            <a:r>
              <a:rPr lang="en-US" sz="1800" b="0" i="0" u="none" strike="noStrike" baseline="0" dirty="0">
                <a:latin typeface="TimesNewRomanPSMT"/>
              </a:rPr>
              <a:t>Translation is a cytoplasmic process</a:t>
            </a:r>
            <a:endParaRPr lang="en-US" sz="1800" b="0" i="0" u="none" strike="noStrike" baseline="0" dirty="0">
              <a:latin typeface="TimesNewRomanPSMT"/>
            </a:endParaRPr>
          </a:p>
          <a:p>
            <a:pPr algn="l"/>
            <a:r>
              <a:rPr lang="en-US" sz="1800" b="0" i="0" u="none" strike="noStrike" baseline="0" dirty="0">
                <a:solidFill>
                  <a:srgbClr val="FF0000"/>
                </a:solidFill>
                <a:latin typeface="TimesNewRomanPSMT"/>
              </a:rPr>
              <a:t>The mRNA is translated from </a:t>
            </a:r>
            <a:r>
              <a:rPr lang="en-US" sz="1800" b="1" i="0" u="none" strike="noStrike" baseline="0" dirty="0">
                <a:solidFill>
                  <a:srgbClr val="FF0000"/>
                </a:solidFill>
                <a:latin typeface="TimesNewRomanPS-BoldMT"/>
              </a:rPr>
              <a:t>5’ to 3’ end</a:t>
            </a:r>
            <a:endParaRPr lang="en-US" sz="1800" dirty="0">
              <a:solidFill>
                <a:srgbClr val="FF0000"/>
              </a:solidFill>
              <a:latin typeface="TimesNewRomanPSMT"/>
            </a:endParaRPr>
          </a:p>
          <a:p>
            <a:pPr algn="l"/>
            <a:r>
              <a:rPr lang="en-US" sz="1800" b="0" i="0" u="none" strike="noStrike" baseline="0" dirty="0">
                <a:latin typeface="TimesNewRomanPSMT"/>
              </a:rPr>
              <a:t>In the polypeptide chain synthesized, the first amino acid is the amino terminal one</a:t>
            </a:r>
            <a:endParaRPr lang="en-US" sz="1800" b="0" i="0" u="none" strike="noStrike" baseline="0" dirty="0">
              <a:latin typeface="TimesNewRomanPSMT"/>
            </a:endParaRPr>
          </a:p>
          <a:p>
            <a:pPr algn="l"/>
            <a:r>
              <a:rPr lang="sr-Latn-RS" sz="1800" b="0" i="0" u="none" strike="noStrike" baseline="0" dirty="0">
                <a:solidFill>
                  <a:srgbClr val="FF0000"/>
                </a:solidFill>
                <a:latin typeface="TimesNewRomanPSMT"/>
              </a:rPr>
              <a:t>The</a:t>
            </a:r>
            <a:r>
              <a:rPr lang="en-US" sz="1800" b="0" i="0" u="none" strike="noStrike" baseline="0" dirty="0">
                <a:solidFill>
                  <a:srgbClr val="FF0000"/>
                </a:solidFill>
                <a:latin typeface="TimesNewRomanPSMT"/>
              </a:rPr>
              <a:t> chain growth is from amino-terminal to carboxyl-terminal</a:t>
            </a:r>
            <a:endParaRPr lang="en-US" sz="1800" b="0" i="0" u="none" strike="noStrike" baseline="0" dirty="0">
              <a:solidFill>
                <a:srgbClr val="FF0000"/>
              </a:solidFill>
              <a:latin typeface="TimesNewRomanPSMT"/>
            </a:endParaRPr>
          </a:p>
          <a:p>
            <a:pPr algn="l"/>
            <a:r>
              <a:rPr lang="en-US" sz="1800" b="0" i="0" u="none" strike="noStrike" baseline="0" dirty="0">
                <a:latin typeface="TimesNewRomanPSMT"/>
              </a:rPr>
              <a:t>The process of translation can be conveniently divided into </a:t>
            </a:r>
            <a:r>
              <a:rPr lang="sr-Latn-RS" sz="1800" b="0" i="0" u="none" strike="noStrike" baseline="0" dirty="0">
                <a:latin typeface="TimesNewRomanPSMT"/>
              </a:rPr>
              <a:t>the phases:</a:t>
            </a:r>
            <a:endParaRPr lang="sr-Latn-RS" sz="1800" b="0" i="0" u="none" strike="noStrike" baseline="0" dirty="0">
              <a:latin typeface="TimesNewRomanPSMT"/>
            </a:endParaRPr>
          </a:p>
          <a:p>
            <a:pPr marL="0" indent="0" algn="l">
              <a:buNone/>
            </a:pPr>
            <a:r>
              <a:rPr lang="en-US" sz="1800" b="0" i="0" u="none" strike="noStrike" baseline="0" dirty="0">
                <a:latin typeface="TimesNewRomanPSMT"/>
              </a:rPr>
              <a:t>A. </a:t>
            </a:r>
            <a:r>
              <a:rPr lang="en-US" sz="1800" b="0" i="0" u="none" strike="noStrike" baseline="0" dirty="0">
                <a:solidFill>
                  <a:srgbClr val="FF0000"/>
                </a:solidFill>
                <a:latin typeface="TimesNewRomanPSMT"/>
              </a:rPr>
              <a:t>Activation of amino acid</a:t>
            </a:r>
            <a:endParaRPr lang="en-US" sz="1800" b="0" i="0" u="none" strike="noStrike" baseline="0" dirty="0">
              <a:solidFill>
                <a:srgbClr val="FF0000"/>
              </a:solidFill>
              <a:latin typeface="TimesNewRomanPSMT"/>
            </a:endParaRPr>
          </a:p>
          <a:p>
            <a:pPr marL="0" indent="0" algn="l">
              <a:buNone/>
            </a:pPr>
            <a:r>
              <a:rPr lang="sr-Latn-RS" sz="1800" b="0" i="0" u="none" strike="noStrike" baseline="0" dirty="0">
                <a:latin typeface="TimesNewRomanPSMT"/>
              </a:rPr>
              <a:t>B. </a:t>
            </a:r>
            <a:r>
              <a:rPr lang="sr-Latn-RS" sz="1800" b="0" i="0" u="none" strike="noStrike" baseline="0" dirty="0">
                <a:solidFill>
                  <a:srgbClr val="FF0000"/>
                </a:solidFill>
                <a:latin typeface="TimesNewRomanPSMT"/>
              </a:rPr>
              <a:t>Initiation</a:t>
            </a:r>
            <a:endParaRPr lang="sr-Latn-RS" sz="1800" b="0" i="0" u="none" strike="noStrike" baseline="0" dirty="0">
              <a:solidFill>
                <a:srgbClr val="FF0000"/>
              </a:solidFill>
              <a:latin typeface="TimesNewRomanPSMT"/>
            </a:endParaRPr>
          </a:p>
          <a:p>
            <a:pPr marL="0" indent="0" algn="l">
              <a:buNone/>
            </a:pPr>
            <a:r>
              <a:rPr lang="sr-Latn-RS" sz="1800" b="0" i="0" u="none" strike="noStrike" baseline="0" dirty="0">
                <a:latin typeface="TimesNewRomanPSMT"/>
              </a:rPr>
              <a:t>C. </a:t>
            </a:r>
            <a:r>
              <a:rPr lang="sr-Latn-RS" sz="1800" b="0" i="0" u="none" strike="noStrike" baseline="0" dirty="0">
                <a:solidFill>
                  <a:srgbClr val="FF0000"/>
                </a:solidFill>
                <a:latin typeface="TimesNewRomanPSMT"/>
              </a:rPr>
              <a:t>Elongation</a:t>
            </a:r>
            <a:endParaRPr lang="sr-Latn-RS" sz="1800" b="0" i="0" u="none" strike="noStrike" baseline="0" dirty="0">
              <a:solidFill>
                <a:srgbClr val="FF0000"/>
              </a:solidFill>
              <a:latin typeface="TimesNewRomanPSMT"/>
            </a:endParaRPr>
          </a:p>
          <a:p>
            <a:pPr marL="0" indent="0" algn="l">
              <a:buNone/>
            </a:pPr>
            <a:r>
              <a:rPr lang="sr-Latn-RS" sz="1800" b="0" i="0" u="none" strike="noStrike" baseline="0" dirty="0">
                <a:latin typeface="TimesNewRomanPSMT"/>
              </a:rPr>
              <a:t>D. </a:t>
            </a:r>
            <a:r>
              <a:rPr lang="sr-Latn-RS" sz="1800" b="0" i="0" u="none" strike="noStrike" baseline="0" dirty="0">
                <a:solidFill>
                  <a:srgbClr val="FF0000"/>
                </a:solidFill>
                <a:latin typeface="TimesNewRomanPSMT"/>
              </a:rPr>
              <a:t>Termination</a:t>
            </a:r>
            <a:endParaRPr lang="sr-Latn-RS" sz="1800" b="0" i="0" u="none" strike="noStrike" baseline="0" dirty="0">
              <a:solidFill>
                <a:srgbClr val="FF0000"/>
              </a:solidFill>
              <a:latin typeface="TimesNewRomanPSMT"/>
            </a:endParaRPr>
          </a:p>
          <a:p>
            <a:pPr marL="0" indent="0" algn="l">
              <a:buNone/>
            </a:pPr>
            <a:r>
              <a:rPr lang="sr-Latn-RS" sz="1800" b="0" i="0" u="none" strike="noStrike" baseline="0" dirty="0">
                <a:latin typeface="TimesNewRomanPSMT"/>
              </a:rPr>
              <a:t>E. </a:t>
            </a:r>
            <a:r>
              <a:rPr lang="sr-Latn-RS" sz="1800" b="0" i="0" u="none" strike="noStrike" baseline="0" dirty="0">
                <a:solidFill>
                  <a:srgbClr val="FF0000"/>
                </a:solidFill>
                <a:latin typeface="TimesNewRomanPSMT"/>
              </a:rPr>
              <a:t>Post-translational processing</a:t>
            </a:r>
            <a:endParaRPr lang="sr-Latn-RS" dirty="0">
              <a:solidFill>
                <a:srgbClr val="FF0000"/>
              </a:solidFill>
            </a:endParaRPr>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3776133" y="3720491"/>
            <a:ext cx="5350933" cy="2836333"/>
          </a:xfrm>
          <a:prstGeom prst="rect">
            <a:avLst/>
          </a:prstGeom>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sr-Latn-RS" dirty="0">
                <a:solidFill>
                  <a:schemeClr val="tx1"/>
                </a:solidFill>
              </a:rPr>
              <a:t>TRANSLATION PROCESS</a:t>
            </a:r>
            <a:br>
              <a:rPr lang="en-US" dirty="0">
                <a:solidFill>
                  <a:schemeClr val="tx1"/>
                </a:solidFill>
              </a:rPr>
            </a:br>
            <a:r>
              <a:rPr lang="en-US" dirty="0">
                <a:solidFill>
                  <a:schemeClr val="tx1"/>
                </a:solidFill>
              </a:rPr>
              <a:t>(Activation of Amino Acid)</a:t>
            </a:r>
            <a:endParaRPr lang="sr-Latn-RS" dirty="0"/>
          </a:p>
        </p:txBody>
      </p:sp>
      <p:sp>
        <p:nvSpPr>
          <p:cNvPr id="3" name="Content Placeholder 2"/>
          <p:cNvSpPr>
            <a:spLocks noGrp="1"/>
          </p:cNvSpPr>
          <p:nvPr>
            <p:ph idx="1"/>
          </p:nvPr>
        </p:nvSpPr>
        <p:spPr>
          <a:xfrm>
            <a:off x="610710" y="1894400"/>
            <a:ext cx="6518224" cy="4458817"/>
          </a:xfrm>
        </p:spPr>
        <p:txBody>
          <a:bodyPr>
            <a:normAutofit fontScale="92500" lnSpcReduction="10000"/>
          </a:bodyPr>
          <a:lstStyle/>
          <a:p>
            <a:pPr algn="l"/>
            <a:r>
              <a:rPr lang="sr-Latn-RS" sz="1800" b="0" i="0" u="none" strike="noStrike" baseline="0" dirty="0">
                <a:latin typeface="TimesNewRomanPSMT"/>
              </a:rPr>
              <a:t>The enzymes </a:t>
            </a:r>
            <a:r>
              <a:rPr lang="sr-Latn-RS" sz="1800" b="1" i="0" u="none" strike="noStrike" baseline="0" dirty="0">
                <a:solidFill>
                  <a:srgbClr val="FF0000"/>
                </a:solidFill>
                <a:latin typeface="TimesNewRomanPS-BoldMT"/>
              </a:rPr>
              <a:t>aminoacyl tRNA synthetases </a:t>
            </a:r>
            <a:r>
              <a:rPr lang="sr-Latn-RS" sz="1800" b="0" i="0" u="none" strike="noStrike" baseline="0" dirty="0">
                <a:solidFill>
                  <a:srgbClr val="FF0000"/>
                </a:solidFill>
                <a:latin typeface="TimesNewRomanPSMT"/>
              </a:rPr>
              <a:t>activate</a:t>
            </a:r>
            <a:r>
              <a:rPr lang="en-US" sz="1800" b="0" i="0" u="none" strike="noStrike" baseline="0" dirty="0">
                <a:solidFill>
                  <a:srgbClr val="FF0000"/>
                </a:solidFill>
                <a:latin typeface="TimesNewRomanPSMT"/>
              </a:rPr>
              <a:t> the amino acids</a:t>
            </a:r>
            <a:endParaRPr lang="en-US" sz="1800" dirty="0">
              <a:solidFill>
                <a:srgbClr val="FF0000"/>
              </a:solidFill>
              <a:latin typeface="TimesNewRomanPSMT"/>
            </a:endParaRPr>
          </a:p>
          <a:p>
            <a:pPr algn="l"/>
            <a:r>
              <a:rPr lang="en-US" sz="1800" b="0" i="0" u="none" strike="noStrike" baseline="0" dirty="0">
                <a:latin typeface="TimesNewRomanPSMT"/>
              </a:rPr>
              <a:t> Amino acid is first activated with the help of ATP</a:t>
            </a:r>
            <a:endParaRPr lang="en-US" sz="1800" b="0" i="0" u="none" strike="noStrike" baseline="0" dirty="0">
              <a:latin typeface="TimesNewRomanPSMT"/>
            </a:endParaRPr>
          </a:p>
          <a:p>
            <a:pPr algn="l"/>
            <a:r>
              <a:rPr lang="en-US" sz="1800" b="0" i="0" u="none" strike="noStrike" baseline="0" dirty="0">
                <a:latin typeface="TimesNewRomanPSMT"/>
              </a:rPr>
              <a:t>Then the carboxyl group of the amino acid is esterified with 3’ hydroxyl group of tRNA</a:t>
            </a:r>
            <a:endParaRPr lang="en-US" sz="1800" b="0" i="0" u="none" strike="noStrike" baseline="0" dirty="0">
              <a:latin typeface="TimesNewRomanPSMT"/>
            </a:endParaRPr>
          </a:p>
          <a:p>
            <a:pPr algn="l"/>
            <a:endParaRPr lang="en-US" sz="1800" dirty="0">
              <a:latin typeface="TimesNewRomanPSMT"/>
            </a:endParaRPr>
          </a:p>
          <a:p>
            <a:pPr algn="l"/>
            <a:endParaRPr lang="en-US" sz="1800" b="0" i="0" u="none" strike="noStrike" baseline="0" dirty="0">
              <a:latin typeface="TimesNewRomanPSMT"/>
            </a:endParaRPr>
          </a:p>
          <a:p>
            <a:pPr algn="l"/>
            <a:endParaRPr lang="en-US" sz="1800" dirty="0">
              <a:latin typeface="TimesNewRomanPSMT"/>
            </a:endParaRPr>
          </a:p>
          <a:p>
            <a:pPr algn="l"/>
            <a:r>
              <a:rPr lang="en-US" sz="1800" b="0" i="0" u="none" strike="noStrike" baseline="0" dirty="0">
                <a:latin typeface="TimesNewRomanPSMT"/>
              </a:rPr>
              <a:t>This is a </a:t>
            </a:r>
            <a:r>
              <a:rPr lang="en-US" sz="1800" b="0" i="0" u="none" strike="noStrike" baseline="0" dirty="0">
                <a:solidFill>
                  <a:srgbClr val="FF0000"/>
                </a:solidFill>
                <a:latin typeface="TimesNewRomanPSMT"/>
              </a:rPr>
              <a:t>two-step reaction</a:t>
            </a:r>
            <a:endParaRPr lang="en-US" sz="1800" b="0" i="0" u="none" strike="noStrike" baseline="0" dirty="0">
              <a:solidFill>
                <a:srgbClr val="FF0000"/>
              </a:solidFill>
              <a:latin typeface="TimesNewRomanPSMT"/>
            </a:endParaRPr>
          </a:p>
          <a:p>
            <a:pPr algn="l"/>
            <a:r>
              <a:rPr lang="en-US" sz="1800" b="0" i="0" u="none" strike="noStrike" baseline="0" dirty="0">
                <a:latin typeface="TimesNewRomanPSMT"/>
              </a:rPr>
              <a:t>First reaction is the formation of AMP-amino acid-enzyme complex</a:t>
            </a:r>
            <a:endParaRPr lang="en-US" sz="1800" b="0" i="0" u="none" strike="noStrike" baseline="0" dirty="0">
              <a:latin typeface="TimesNewRomanPSMT"/>
            </a:endParaRPr>
          </a:p>
          <a:p>
            <a:pPr algn="l"/>
            <a:r>
              <a:rPr lang="en-US" sz="1800" b="0" i="0" u="none" strike="noStrike" baseline="0" dirty="0">
                <a:latin typeface="TimesNewRomanPSMT"/>
              </a:rPr>
              <a:t>In the second reaction, this activated amino acid is transferred to the corresponding tRNA molecule</a:t>
            </a:r>
            <a:endParaRPr lang="en-US" sz="1800" b="0" i="0" u="none" strike="noStrike" baseline="0" dirty="0">
              <a:latin typeface="TimesNewRomanPSMT"/>
            </a:endParaRPr>
          </a:p>
          <a:p>
            <a:pPr algn="l"/>
            <a:r>
              <a:rPr lang="en-US" sz="1800" b="0" i="0" u="none" strike="noStrike" baseline="0" dirty="0">
                <a:solidFill>
                  <a:srgbClr val="FF0000"/>
                </a:solidFill>
                <a:latin typeface="TimesNewRomanPSMT"/>
              </a:rPr>
              <a:t>The AMP and </a:t>
            </a:r>
            <a:r>
              <a:rPr lang="sr-Latn-RS" sz="1800" b="0" i="0" u="none" strike="noStrike" baseline="0" dirty="0">
                <a:solidFill>
                  <a:srgbClr val="FF0000"/>
                </a:solidFill>
                <a:latin typeface="TimesNewRomanPSMT"/>
              </a:rPr>
              <a:t>enzyme are released</a:t>
            </a:r>
            <a:endParaRPr lang="en-US" sz="1800" b="0" i="0" u="none" strike="noStrike" baseline="0" dirty="0">
              <a:solidFill>
                <a:srgbClr val="FF0000"/>
              </a:solidFill>
              <a:latin typeface="TimesNewRomanPSMT"/>
            </a:endParaRPr>
          </a:p>
          <a:p>
            <a:pPr algn="l"/>
            <a:r>
              <a:rPr lang="en-US" sz="1800" b="0" i="0" u="none" strike="noStrike" baseline="0" dirty="0">
                <a:latin typeface="TimesNewRomanPSMT"/>
              </a:rPr>
              <a:t>In this reaction, </a:t>
            </a:r>
            <a:r>
              <a:rPr lang="en-US" sz="1800" b="0" i="0" u="none" strike="noStrike" baseline="0" dirty="0">
                <a:solidFill>
                  <a:srgbClr val="FF0000"/>
                </a:solidFill>
                <a:latin typeface="TimesNewRomanPSMT"/>
              </a:rPr>
              <a:t>ATP is hydrolyzed to AMP level, and so two high-energy phosphate bonds are consumed</a:t>
            </a:r>
            <a:endParaRPr lang="en-US" sz="1800" b="0" i="0" u="none" strike="noStrike" baseline="0" dirty="0">
              <a:solidFill>
                <a:srgbClr val="FF0000"/>
              </a:solidFill>
              <a:latin typeface="TimesNewRomanPSMT"/>
            </a:endParaRPr>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191552" y="3162263"/>
            <a:ext cx="3677163" cy="533474"/>
          </a:xfrm>
          <a:prstGeom prst="rect">
            <a:avLst/>
          </a:prstGeom>
        </p:spPr>
      </p:pic>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40677" y="-177799"/>
            <a:ext cx="4320371" cy="6841066"/>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0709" y="215560"/>
            <a:ext cx="8777173" cy="1018033"/>
          </a:xfrm>
        </p:spPr>
        <p:txBody>
          <a:bodyPr>
            <a:normAutofit fontScale="90000"/>
          </a:bodyPr>
          <a:lstStyle/>
          <a:p>
            <a:pPr algn="ctr"/>
            <a:r>
              <a:rPr lang="en-US" dirty="0">
                <a:solidFill>
                  <a:schemeClr val="tx1"/>
                </a:solidFill>
              </a:rPr>
              <a:t>Amino Acids Can Be Classified by R Group</a:t>
            </a:r>
            <a:endParaRPr lang="sr-Latn-RS" dirty="0">
              <a:solidFill>
                <a:schemeClr val="tx1"/>
              </a:solidFill>
            </a:endParaRPr>
          </a:p>
        </p:txBody>
      </p:sp>
      <p:sp>
        <p:nvSpPr>
          <p:cNvPr id="3" name="Content Placeholder 2"/>
          <p:cNvSpPr>
            <a:spLocks noGrp="1"/>
          </p:cNvSpPr>
          <p:nvPr>
            <p:ph idx="1"/>
          </p:nvPr>
        </p:nvSpPr>
        <p:spPr>
          <a:xfrm>
            <a:off x="610709" y="1389528"/>
            <a:ext cx="8755087" cy="4963689"/>
          </a:xfrm>
        </p:spPr>
        <p:txBody>
          <a:bodyPr/>
          <a:lstStyle/>
          <a:p>
            <a:pPr algn="l"/>
            <a:r>
              <a:rPr lang="en-US" sz="1800" b="0" i="0" u="none" strike="noStrike" baseline="0" dirty="0">
                <a:latin typeface="Century-Light"/>
              </a:rPr>
              <a:t>The topic can be simplified by grouping the amino acids into five main classes </a:t>
            </a:r>
            <a:r>
              <a:rPr lang="en-US" sz="1800" b="0" i="0" u="none" strike="noStrike" baseline="0" dirty="0">
                <a:solidFill>
                  <a:srgbClr val="FF0000"/>
                </a:solidFill>
                <a:latin typeface="Century-Light"/>
              </a:rPr>
              <a:t>based on the properties of their R groups, in particular, their </a:t>
            </a:r>
            <a:r>
              <a:rPr lang="en-US" sz="1800" b="1" i="0" u="none" strike="noStrike" baseline="0" dirty="0">
                <a:solidFill>
                  <a:srgbClr val="FF0000"/>
                </a:solidFill>
                <a:latin typeface="Century-Bold"/>
              </a:rPr>
              <a:t>polarity</a:t>
            </a:r>
            <a:r>
              <a:rPr lang="en-US" sz="1800" b="1" i="0" u="none" strike="noStrike" baseline="0" dirty="0">
                <a:latin typeface="Century-Bold"/>
              </a:rPr>
              <a:t>, </a:t>
            </a:r>
            <a:r>
              <a:rPr lang="en-US" sz="1800" b="0" i="0" u="none" strike="noStrike" baseline="0" dirty="0">
                <a:latin typeface="Century-Light"/>
              </a:rPr>
              <a:t>or tendency to interact with water at biological pH (near pH 7.0)</a:t>
            </a:r>
            <a:endParaRPr lang="en-US" sz="1800" b="0" i="0" u="none" strike="noStrike" baseline="0" dirty="0">
              <a:latin typeface="Century-Light"/>
            </a:endParaRPr>
          </a:p>
          <a:p>
            <a:pPr algn="l"/>
            <a:r>
              <a:rPr lang="en-US" sz="1800" b="0" i="0" u="none" strike="noStrike" baseline="0" dirty="0">
                <a:latin typeface="Century-Light"/>
              </a:rPr>
              <a:t> The polarity of the R groups varies widely, </a:t>
            </a:r>
            <a:r>
              <a:rPr lang="en-US" sz="1800" b="0" i="0" u="none" strike="noStrike" baseline="0" dirty="0">
                <a:solidFill>
                  <a:srgbClr val="FF0000"/>
                </a:solidFill>
                <a:latin typeface="Century-Light"/>
              </a:rPr>
              <a:t>from nonpolar and hydrophobic (water-insoluble) to highly </a:t>
            </a:r>
            <a:r>
              <a:rPr lang="sr-Latn-RS" sz="1800" b="0" i="0" u="none" strike="noStrike" baseline="0" dirty="0">
                <a:solidFill>
                  <a:srgbClr val="FF0000"/>
                </a:solidFill>
                <a:latin typeface="Century-Light"/>
              </a:rPr>
              <a:t>polar and hydrophilic </a:t>
            </a:r>
            <a:r>
              <a:rPr lang="sr-Latn-RS" sz="1800" b="0" i="0" u="none" strike="noStrike" baseline="0" dirty="0">
                <a:latin typeface="Century-Light"/>
              </a:rPr>
              <a:t>(water-soluble)</a:t>
            </a:r>
            <a:endParaRPr lang="en-US" sz="1800" b="0" i="0" u="none" strike="noStrike" baseline="0" dirty="0">
              <a:latin typeface="Century-Light"/>
            </a:endParaRPr>
          </a:p>
          <a:p>
            <a:pPr algn="l"/>
            <a:endParaRPr lang="sr-Latn-RS" dirty="0"/>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506069" y="3191028"/>
            <a:ext cx="6687671" cy="3451412"/>
          </a:xfrm>
          <a:prstGeom prst="rect">
            <a:avLst/>
          </a:prstGeom>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RS" dirty="0">
                <a:solidFill>
                  <a:schemeClr val="tx1"/>
                </a:solidFill>
              </a:rPr>
              <a:t>Initiation of Protein Synthesis</a:t>
            </a:r>
            <a:endParaRPr lang="sr-Latn-RS" dirty="0">
              <a:solidFill>
                <a:schemeClr val="tx1"/>
              </a:solidFill>
            </a:endParaRPr>
          </a:p>
        </p:txBody>
      </p:sp>
      <p:sp>
        <p:nvSpPr>
          <p:cNvPr id="3" name="Content Placeholder 2"/>
          <p:cNvSpPr>
            <a:spLocks noGrp="1"/>
          </p:cNvSpPr>
          <p:nvPr>
            <p:ph idx="1"/>
          </p:nvPr>
        </p:nvSpPr>
        <p:spPr>
          <a:xfrm>
            <a:off x="609600" y="1690793"/>
            <a:ext cx="8755087" cy="4458817"/>
          </a:xfrm>
        </p:spPr>
        <p:txBody>
          <a:bodyPr/>
          <a:lstStyle/>
          <a:p>
            <a:pPr algn="l"/>
            <a:r>
              <a:rPr lang="en-US" sz="1800" b="0" i="0" u="none" strike="noStrike" baseline="0" dirty="0">
                <a:solidFill>
                  <a:srgbClr val="FF0000"/>
                </a:solidFill>
                <a:latin typeface="TimesNewRomanPSMT"/>
              </a:rPr>
              <a:t>Initiation</a:t>
            </a:r>
            <a:r>
              <a:rPr lang="en-US" sz="1800" b="0" i="0" u="none" strike="noStrike" baseline="0" dirty="0">
                <a:latin typeface="TimesNewRomanPSMT"/>
              </a:rPr>
              <a:t> can be studied as 4 steps: </a:t>
            </a:r>
            <a:endParaRPr lang="en-US" sz="1800" b="0" i="0" u="none" strike="noStrike" baseline="0" dirty="0">
              <a:latin typeface="TimesNewRomanPSMT"/>
            </a:endParaRPr>
          </a:p>
          <a:p>
            <a:pPr marL="0" indent="0" algn="l">
              <a:buNone/>
            </a:pPr>
            <a:r>
              <a:rPr lang="en-US" sz="1800" b="0" i="0" u="none" strike="noStrike" baseline="0" dirty="0">
                <a:latin typeface="TimesNewRomanPSMT"/>
              </a:rPr>
              <a:t>1. Recognition steps.</a:t>
            </a:r>
            <a:endParaRPr lang="en-US" sz="1800" b="0" i="0" u="none" strike="noStrike" baseline="0" dirty="0">
              <a:latin typeface="TimesNewRomanPSMT"/>
            </a:endParaRPr>
          </a:p>
          <a:p>
            <a:pPr marL="0" indent="0" algn="l">
              <a:buNone/>
            </a:pPr>
            <a:r>
              <a:rPr lang="en-US" sz="1800" b="0" i="0" u="none" strike="noStrike" baseline="0" dirty="0">
                <a:latin typeface="TimesNewRomanPSMT"/>
              </a:rPr>
              <a:t>2. Formation of pre-initiation complex, i.e. binding of ternary complex of met-tRNA, GTP and eIF-2 to 40S ribosome</a:t>
            </a:r>
            <a:endParaRPr lang="en-US" sz="1800" b="0" i="0" u="none" strike="noStrike" baseline="0" dirty="0">
              <a:latin typeface="TimesNewRomanPSMT"/>
            </a:endParaRPr>
          </a:p>
          <a:p>
            <a:pPr marL="0" indent="0" algn="l">
              <a:buNone/>
            </a:pPr>
            <a:r>
              <a:rPr lang="en-US" sz="1800" b="0" i="0" u="none" strike="noStrike" baseline="0" dirty="0">
                <a:latin typeface="TimesNewRomanPSMT"/>
              </a:rPr>
              <a:t>3. Binding of mRNA to the pre-initiation complex to form 43S initiation complex. </a:t>
            </a:r>
            <a:endParaRPr lang="en-US" sz="1800" b="0" i="0" u="none" strike="noStrike" baseline="0" dirty="0">
              <a:latin typeface="TimesNewRomanPSMT"/>
            </a:endParaRPr>
          </a:p>
          <a:p>
            <a:pPr marL="0" indent="0" algn="l">
              <a:buNone/>
            </a:pPr>
            <a:r>
              <a:rPr lang="en-US" sz="1800" b="0" i="0" u="none" strike="noStrike" baseline="0" dirty="0">
                <a:latin typeface="TimesNewRomanPSMT"/>
              </a:rPr>
              <a:t>4. The 43S initiation complex is combined with the 60S ribosomal subunit to form 80S </a:t>
            </a:r>
            <a:r>
              <a:rPr lang="sr-Latn-RS" sz="1800" b="0" i="0" u="none" strike="noStrike" baseline="0" dirty="0">
                <a:latin typeface="TimesNewRomanPSMT"/>
              </a:rPr>
              <a:t>initiation complex</a:t>
            </a:r>
            <a:endParaRPr lang="sr-Latn-RS" dirty="0"/>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590800" y="3776861"/>
            <a:ext cx="6070601" cy="2780691"/>
          </a:xfrm>
          <a:prstGeom prst="rect">
            <a:avLst/>
          </a:prstGeom>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a:solidFill>
                  <a:schemeClr val="tx1"/>
                </a:solidFill>
              </a:rPr>
              <a:t>Elongation Process of Translation</a:t>
            </a:r>
            <a:endParaRPr lang="sr-Latn-RS" dirty="0">
              <a:solidFill>
                <a:schemeClr val="tx1"/>
              </a:solidFill>
            </a:endParaRPr>
          </a:p>
        </p:txBody>
      </p:sp>
      <p:sp>
        <p:nvSpPr>
          <p:cNvPr id="3" name="Content Placeholder 2"/>
          <p:cNvSpPr>
            <a:spLocks noGrp="1"/>
          </p:cNvSpPr>
          <p:nvPr>
            <p:ph idx="1"/>
          </p:nvPr>
        </p:nvSpPr>
        <p:spPr>
          <a:xfrm>
            <a:off x="631686" y="1479533"/>
            <a:ext cx="8755087" cy="4458817"/>
          </a:xfrm>
        </p:spPr>
        <p:txBody>
          <a:bodyPr/>
          <a:lstStyle/>
          <a:p>
            <a:pPr algn="l"/>
            <a:r>
              <a:rPr lang="en-US" sz="1800" b="0" i="0" u="none" strike="noStrike" baseline="0" dirty="0">
                <a:latin typeface="TimesNewRomanPSMT"/>
              </a:rPr>
              <a:t>Elongation has 3 steps:</a:t>
            </a:r>
            <a:endParaRPr lang="en-US" sz="1800" b="0" i="0" u="none" strike="noStrike" baseline="0" dirty="0">
              <a:latin typeface="TimesNewRomanPSMT"/>
            </a:endParaRPr>
          </a:p>
          <a:p>
            <a:pPr marL="0" indent="0" algn="l">
              <a:buNone/>
            </a:pPr>
            <a:r>
              <a:rPr lang="en-US" sz="1800" b="0" i="0" u="none" strike="noStrike" baseline="0" dirty="0">
                <a:solidFill>
                  <a:srgbClr val="FF0000"/>
                </a:solidFill>
                <a:latin typeface="TimesNewRomanPSMT"/>
              </a:rPr>
              <a:t>1. Binding of aminoacyl tRNA to the A site </a:t>
            </a:r>
            <a:endParaRPr lang="en-US" sz="1800" b="0" i="0" u="none" strike="noStrike" baseline="0" dirty="0">
              <a:solidFill>
                <a:srgbClr val="FF0000"/>
              </a:solidFill>
              <a:latin typeface="TimesNewRomanPSMT"/>
            </a:endParaRPr>
          </a:p>
          <a:p>
            <a:pPr marL="0" indent="0" algn="l">
              <a:buNone/>
            </a:pPr>
            <a:r>
              <a:rPr lang="en-US" sz="1800" b="0" i="0" u="none" strike="noStrike" baseline="0" dirty="0">
                <a:solidFill>
                  <a:srgbClr val="FF0000"/>
                </a:solidFill>
                <a:latin typeface="TimesNewRomanPSMT"/>
              </a:rPr>
              <a:t>2. Peptide bond formation </a:t>
            </a:r>
            <a:endParaRPr lang="en-US" sz="1800" b="0" i="0" u="none" strike="noStrike" baseline="0" dirty="0">
              <a:solidFill>
                <a:srgbClr val="FF0000"/>
              </a:solidFill>
              <a:latin typeface="TimesNewRomanPSMT"/>
            </a:endParaRPr>
          </a:p>
          <a:p>
            <a:pPr marL="0" indent="0" algn="l">
              <a:buNone/>
            </a:pPr>
            <a:r>
              <a:rPr lang="en-US" sz="1800" b="0" i="0" u="none" strike="noStrike" baseline="0" dirty="0">
                <a:solidFill>
                  <a:srgbClr val="FF0000"/>
                </a:solidFill>
                <a:latin typeface="TimesNewRomanPSMT"/>
              </a:rPr>
              <a:t>3. Translocation of the ribosome on the mRNA</a:t>
            </a:r>
            <a:endParaRPr lang="sr-Latn-RS" dirty="0"/>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734733" y="2971800"/>
            <a:ext cx="6206974" cy="3773323"/>
          </a:xfrm>
          <a:prstGeom prst="rect">
            <a:avLst/>
          </a:prstGeom>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a:solidFill>
                  <a:schemeClr val="tx1"/>
                </a:solidFill>
              </a:rPr>
              <a:t>Termination Process of Translation</a:t>
            </a:r>
            <a:endParaRPr lang="sr-Latn-RS" dirty="0">
              <a:solidFill>
                <a:schemeClr val="tx1"/>
              </a:solidFill>
            </a:endParaRPr>
          </a:p>
        </p:txBody>
      </p:sp>
      <p:sp>
        <p:nvSpPr>
          <p:cNvPr id="3" name="Content Placeholder 2"/>
          <p:cNvSpPr>
            <a:spLocks noGrp="1"/>
          </p:cNvSpPr>
          <p:nvPr>
            <p:ph idx="1"/>
          </p:nvPr>
        </p:nvSpPr>
        <p:spPr/>
        <p:txBody>
          <a:bodyPr/>
          <a:lstStyle/>
          <a:p>
            <a:pPr algn="l"/>
            <a:r>
              <a:rPr lang="en-US" sz="1800" b="0" i="0" u="none" strike="noStrike" baseline="0" dirty="0">
                <a:latin typeface="TimesNewRomanPSMT"/>
              </a:rPr>
              <a:t>After successive addition of amino acids, ribosome reaches the </a:t>
            </a:r>
            <a:r>
              <a:rPr lang="en-US" sz="1800" b="1" i="0" u="none" strike="noStrike" baseline="0" dirty="0">
                <a:solidFill>
                  <a:srgbClr val="FF0000"/>
                </a:solidFill>
                <a:latin typeface="TimesNewRomanPS-BoldMT"/>
              </a:rPr>
              <a:t>terminator codon </a:t>
            </a:r>
            <a:r>
              <a:rPr lang="en-US" sz="1800" b="0" i="0" u="none" strike="noStrike" baseline="0" dirty="0">
                <a:latin typeface="TimesNewRomanPSMT"/>
              </a:rPr>
              <a:t>sequence (</a:t>
            </a:r>
            <a:r>
              <a:rPr lang="en-US" sz="1800" b="0" i="0" u="none" strike="noStrike" baseline="0" dirty="0">
                <a:solidFill>
                  <a:srgbClr val="FF0000"/>
                </a:solidFill>
                <a:latin typeface="TimesNewRomanPSMT"/>
              </a:rPr>
              <a:t>UAA, UAG or UGA</a:t>
            </a:r>
            <a:r>
              <a:rPr lang="en-US" sz="1800" b="0" i="0" u="none" strike="noStrike" baseline="0" dirty="0">
                <a:latin typeface="TimesNewRomanPSMT"/>
              </a:rPr>
              <a:t>) on the mRNA</a:t>
            </a:r>
            <a:endParaRPr lang="en-US" sz="1800" b="0" i="0" u="none" strike="noStrike" baseline="0" dirty="0">
              <a:latin typeface="TimesNewRomanPSMT"/>
            </a:endParaRPr>
          </a:p>
          <a:p>
            <a:pPr algn="l"/>
            <a:r>
              <a:rPr lang="en-US" sz="1800" b="0" i="0" u="none" strike="noStrike" baseline="0" dirty="0">
                <a:latin typeface="TimesNewRomanPSMT"/>
              </a:rPr>
              <a:t> Since, there is no tRNA bearing the corresponding anticodon sequence, the “A” </a:t>
            </a:r>
            <a:r>
              <a:rPr lang="sr-Latn-RS" sz="1800" b="0" i="0" u="none" strike="noStrike" baseline="0" dirty="0">
                <a:latin typeface="TimesNewRomanPSMT"/>
              </a:rPr>
              <a:t>site remains free</a:t>
            </a:r>
            <a:endParaRPr lang="en-US" sz="1800" b="0" i="0" u="none" strike="noStrike" baseline="0" dirty="0">
              <a:latin typeface="TimesNewRomanPSMT"/>
            </a:endParaRPr>
          </a:p>
          <a:p>
            <a:pPr algn="l"/>
            <a:r>
              <a:rPr lang="en-US" sz="1800" b="0" i="0" u="none" strike="noStrike" baseline="0" dirty="0">
                <a:latin typeface="TimesNewRomanPSMT"/>
              </a:rPr>
              <a:t>The </a:t>
            </a:r>
            <a:r>
              <a:rPr lang="en-US" sz="1800" b="1" i="0" u="none" strike="noStrike" baseline="0" dirty="0">
                <a:solidFill>
                  <a:srgbClr val="FF0000"/>
                </a:solidFill>
                <a:latin typeface="TimesNewRomanPS-BoldMT"/>
              </a:rPr>
              <a:t>releasing factor 1</a:t>
            </a:r>
            <a:r>
              <a:rPr lang="en-US" sz="1800" b="1" i="0" u="none" strike="noStrike" baseline="0" dirty="0">
                <a:latin typeface="TimesNewRomanPS-BoldMT"/>
              </a:rPr>
              <a:t> </a:t>
            </a:r>
            <a:r>
              <a:rPr lang="en-US" sz="1800" b="0" i="0" u="none" strike="noStrike" baseline="0" dirty="0">
                <a:latin typeface="TimesNewRomanPSMT"/>
              </a:rPr>
              <a:t>(RF1) enters this site </a:t>
            </a:r>
            <a:endParaRPr lang="en-US" sz="1800" b="0" i="0" u="none" strike="noStrike" baseline="0" dirty="0">
              <a:latin typeface="TimesNewRomanPSMT"/>
            </a:endParaRPr>
          </a:p>
          <a:p>
            <a:pPr algn="l"/>
            <a:r>
              <a:rPr lang="en-US" sz="1800" b="0" i="0" u="none" strike="noStrike" baseline="0" dirty="0">
                <a:solidFill>
                  <a:srgbClr val="FF0000"/>
                </a:solidFill>
                <a:latin typeface="TimesNewRomanPSMT"/>
              </a:rPr>
              <a:t>The</a:t>
            </a:r>
            <a:r>
              <a:rPr lang="en-US" sz="1800" dirty="0">
                <a:solidFill>
                  <a:srgbClr val="FF0000"/>
                </a:solidFill>
                <a:latin typeface="TimesNewRomanPSMT"/>
              </a:rPr>
              <a:t> </a:t>
            </a:r>
            <a:r>
              <a:rPr lang="en-US" sz="1800" b="0" i="0" u="none" strike="noStrike" baseline="0" dirty="0">
                <a:solidFill>
                  <a:srgbClr val="FF0000"/>
                </a:solidFill>
                <a:latin typeface="TimesNewRomanPSMT"/>
              </a:rPr>
              <a:t>RF1 binds with RF3 and GTP</a:t>
            </a:r>
            <a:endParaRPr lang="en-US" sz="1800" b="0" i="0" u="none" strike="noStrike" baseline="0" dirty="0">
              <a:latin typeface="TimesNewRomanPSMT"/>
            </a:endParaRPr>
          </a:p>
          <a:p>
            <a:pPr algn="l"/>
            <a:r>
              <a:rPr lang="en-US" sz="1800" b="0" i="0" u="none" strike="noStrike" baseline="0" dirty="0">
                <a:latin typeface="TimesNewRomanPSMT"/>
              </a:rPr>
              <a:t>This complex hydrolyzes the peptide chain from the tRNA at the P Site</a:t>
            </a:r>
            <a:endParaRPr lang="en-US" sz="1800" b="0" i="0" u="none" strike="noStrike" baseline="0" dirty="0">
              <a:latin typeface="TimesNewRomanPSMT"/>
            </a:endParaRPr>
          </a:p>
          <a:p>
            <a:pPr algn="l"/>
            <a:r>
              <a:rPr lang="en-US" sz="1800" b="0" i="0" u="none" strike="noStrike" baseline="0" dirty="0">
                <a:latin typeface="TimesNewRomanPSMT"/>
              </a:rPr>
              <a:t>The completed peptide chain is now released</a:t>
            </a:r>
            <a:endParaRPr lang="sr-Latn-RS" dirty="0"/>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681133" y="4123808"/>
            <a:ext cx="3928534" cy="2615659"/>
          </a:xfrm>
          <a:prstGeom prst="rect">
            <a:avLst/>
          </a:prstGeom>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RS" dirty="0">
                <a:solidFill>
                  <a:schemeClr val="tx1"/>
                </a:solidFill>
              </a:rPr>
              <a:t>Post-translational Processing</a:t>
            </a:r>
            <a:endParaRPr lang="sr-Latn-RS" dirty="0">
              <a:solidFill>
                <a:schemeClr val="tx1"/>
              </a:solidFill>
            </a:endParaRPr>
          </a:p>
        </p:txBody>
      </p:sp>
      <p:sp>
        <p:nvSpPr>
          <p:cNvPr id="3" name="Content Placeholder 2"/>
          <p:cNvSpPr>
            <a:spLocks noGrp="1"/>
          </p:cNvSpPr>
          <p:nvPr>
            <p:ph idx="1"/>
          </p:nvPr>
        </p:nvSpPr>
        <p:spPr/>
        <p:txBody>
          <a:bodyPr>
            <a:normAutofit lnSpcReduction="10000"/>
          </a:bodyPr>
          <a:lstStyle/>
          <a:p>
            <a:pPr algn="l"/>
            <a:r>
              <a:rPr lang="en-US" sz="1800" b="1" i="0" u="none" strike="noStrike" baseline="0" dirty="0">
                <a:solidFill>
                  <a:srgbClr val="FF0000"/>
                </a:solidFill>
                <a:latin typeface="TimesNewRomanPS-BoldMT"/>
              </a:rPr>
              <a:t>Gamma carboxylation </a:t>
            </a:r>
            <a:r>
              <a:rPr lang="en-US" sz="1800" b="0" i="0" u="none" strike="noStrike" baseline="0" dirty="0">
                <a:latin typeface="TimesNewRomanPSMT"/>
              </a:rPr>
              <a:t>of glutamic acid residues of </a:t>
            </a:r>
            <a:r>
              <a:rPr lang="sr-Latn-RS" sz="1800" b="0" i="0" u="none" strike="noStrike" baseline="0" dirty="0">
                <a:latin typeface="TimesNewRomanPSMT"/>
              </a:rPr>
              <a:t>prothrombin,</a:t>
            </a:r>
            <a:r>
              <a:rPr lang="en-US" sz="1800" b="0" i="0" u="none" strike="noStrike" baseline="0" dirty="0">
                <a:latin typeface="TimesNewRomanPSMT"/>
              </a:rPr>
              <a:t> under the influence of vitamin</a:t>
            </a:r>
            <a:endParaRPr lang="en-US" sz="1800" b="0" i="0" u="none" strike="noStrike" baseline="0" dirty="0">
              <a:latin typeface="TimesNewRomanPSMT"/>
            </a:endParaRPr>
          </a:p>
          <a:p>
            <a:pPr algn="l"/>
            <a:r>
              <a:rPr lang="en-US" sz="1800" b="1" i="0" u="none" strike="noStrike" baseline="0" dirty="0">
                <a:solidFill>
                  <a:srgbClr val="FF0000"/>
                </a:solidFill>
                <a:latin typeface="TimesNewRomanPS-BoldMT"/>
              </a:rPr>
              <a:t>Hydroxylation</a:t>
            </a:r>
            <a:r>
              <a:rPr lang="en-US" sz="1800" b="1" i="0" u="none" strike="noStrike" baseline="0" dirty="0">
                <a:latin typeface="TimesNewRomanPS-BoldMT"/>
              </a:rPr>
              <a:t> </a:t>
            </a:r>
            <a:r>
              <a:rPr lang="en-US" sz="1800" b="0" i="0" u="none" strike="noStrike" baseline="0" dirty="0">
                <a:latin typeface="TimesNewRomanPSMT"/>
              </a:rPr>
              <a:t>of proline and lysine in collagen with the help of vitamin C</a:t>
            </a:r>
            <a:endParaRPr lang="en-US" sz="1800" b="0" i="0" u="none" strike="noStrike" baseline="0" dirty="0">
              <a:latin typeface="TimesNewRomanPSMT"/>
            </a:endParaRPr>
          </a:p>
          <a:p>
            <a:pPr algn="l"/>
            <a:r>
              <a:rPr lang="en-US" sz="1800" b="1" i="0" u="none" strike="noStrike" baseline="0" dirty="0">
                <a:solidFill>
                  <a:srgbClr val="FF0000"/>
                </a:solidFill>
                <a:latin typeface="TimesNewRomanPS-BoldMT"/>
              </a:rPr>
              <a:t>Phosphorylation</a:t>
            </a:r>
            <a:r>
              <a:rPr lang="en-US" sz="1800" b="1" i="0" u="none" strike="noStrike" baseline="0" dirty="0">
                <a:latin typeface="TimesNewRomanPS-BoldMT"/>
              </a:rPr>
              <a:t> </a:t>
            </a:r>
            <a:r>
              <a:rPr lang="en-US" sz="1800" b="0" i="0" u="none" strike="noStrike" baseline="0" dirty="0">
                <a:latin typeface="TimesNewRomanPSMT"/>
              </a:rPr>
              <a:t>of hydroxyl groups of serine, threonine or tyrosine by kinases, e.g. glycogen </a:t>
            </a:r>
            <a:r>
              <a:rPr lang="sr-Latn-RS" sz="1800" b="0" i="0" u="none" strike="noStrike" baseline="0" dirty="0">
                <a:latin typeface="TimesNewRomanPSMT"/>
              </a:rPr>
              <a:t>phosphorylase</a:t>
            </a:r>
            <a:endParaRPr lang="en-US" sz="1800" b="0" i="0" u="none" strike="noStrike" baseline="0" dirty="0">
              <a:latin typeface="TimesNewRomanPSMT"/>
            </a:endParaRPr>
          </a:p>
          <a:p>
            <a:pPr algn="l"/>
            <a:r>
              <a:rPr lang="sr-Latn-RS" sz="1800" b="0" i="0" u="none" strike="noStrike" baseline="0" dirty="0">
                <a:latin typeface="TimesNewRomanPSMT"/>
              </a:rPr>
              <a:t>Cotranslational </a:t>
            </a:r>
            <a:r>
              <a:rPr lang="sr-Latn-RS" sz="1800" b="1" i="0" u="none" strike="noStrike" baseline="0" dirty="0">
                <a:solidFill>
                  <a:srgbClr val="FF0000"/>
                </a:solidFill>
                <a:latin typeface="TimesNewRomanPS-BoldMT"/>
              </a:rPr>
              <a:t>glycosylation</a:t>
            </a:r>
            <a:r>
              <a:rPr lang="sr-Latn-RS" sz="1800" b="0" i="0" u="none" strike="noStrike" baseline="0" dirty="0">
                <a:latin typeface="TimesNewRomanPSMT"/>
              </a:rPr>
              <a:t>: Carbohydrates are</a:t>
            </a:r>
            <a:r>
              <a:rPr lang="en-US" sz="1800" b="0" i="0" u="none" strike="noStrike" baseline="0" dirty="0">
                <a:latin typeface="TimesNewRomanPSMT"/>
              </a:rPr>
              <a:t> attached to serine or threonine residues through </a:t>
            </a:r>
            <a:r>
              <a:rPr lang="en-US" sz="1800" b="0" i="0" u="none" strike="noStrike" baseline="0" dirty="0" err="1">
                <a:latin typeface="TimesNewRomanPSMT"/>
              </a:rPr>
              <a:t>Oglycosidic</a:t>
            </a:r>
            <a:r>
              <a:rPr lang="en-US" sz="1800" dirty="0">
                <a:latin typeface="TimesNewRomanPSMT"/>
              </a:rPr>
              <a:t> </a:t>
            </a:r>
            <a:r>
              <a:rPr lang="en-US" sz="1800" b="0" i="0" u="none" strike="noStrike" baseline="0" dirty="0">
                <a:latin typeface="TimesNewRomanPSMT"/>
              </a:rPr>
              <a:t>linkages and to asparagine or glutamine </a:t>
            </a:r>
            <a:r>
              <a:rPr lang="sr-Latn-RS" sz="1800" b="0" i="0" u="none" strike="noStrike" baseline="0" dirty="0">
                <a:latin typeface="TimesNewRomanPSMT"/>
              </a:rPr>
              <a:t>residues through N-glycosidic linkages</a:t>
            </a:r>
            <a:endParaRPr lang="en-US" sz="1800" b="0" i="0" u="none" strike="noStrike" baseline="0" dirty="0">
              <a:latin typeface="TimesNewRomanPSMT"/>
            </a:endParaRPr>
          </a:p>
          <a:p>
            <a:pPr algn="l"/>
            <a:r>
              <a:rPr lang="en-US" sz="1800" b="0" i="0" u="none" strike="noStrike" baseline="0" dirty="0">
                <a:latin typeface="TimesNewRomanPSMT"/>
              </a:rPr>
              <a:t>Formation of </a:t>
            </a:r>
            <a:r>
              <a:rPr lang="en-US" sz="1800" b="0" i="0" u="none" strike="noStrike" baseline="0" dirty="0">
                <a:solidFill>
                  <a:srgbClr val="FF0000"/>
                </a:solidFill>
                <a:latin typeface="TimesNewRomanPSMT"/>
              </a:rPr>
              <a:t>disulfide bonds</a:t>
            </a:r>
            <a:r>
              <a:rPr lang="en-US" sz="1800" b="0" i="0" u="none" strike="noStrike" baseline="0" dirty="0">
                <a:latin typeface="TimesNewRomanPSMT"/>
              </a:rPr>
              <a:t>: Intrachain and interchain disulfide bond formation is catalyzed by disulfide isomerase. Disulfide bond formation prevents unfolding of protein and holds together different polypeptide </a:t>
            </a:r>
            <a:r>
              <a:rPr lang="sr-Latn-RS" sz="1800" b="0" i="0" u="none" strike="noStrike" baseline="0" dirty="0">
                <a:latin typeface="TimesNewRomanPSMT"/>
              </a:rPr>
              <a:t>chains (e.g. insulin, immunoglobulins) or parts of</a:t>
            </a:r>
            <a:r>
              <a:rPr lang="en-US" sz="1800" b="0" i="0" u="none" strike="noStrike" baseline="0" dirty="0">
                <a:latin typeface="TimesNewRomanPSMT"/>
              </a:rPr>
              <a:t> </a:t>
            </a:r>
            <a:r>
              <a:rPr lang="sr-Latn-RS" sz="1800" b="0" i="0" u="none" strike="noStrike" baseline="0" dirty="0">
                <a:latin typeface="TimesNewRomanPSMT"/>
              </a:rPr>
              <a:t>polypeptide chains</a:t>
            </a:r>
            <a:endParaRPr lang="en-US" sz="1800" b="0" i="0" u="none" strike="noStrike" baseline="0" dirty="0">
              <a:latin typeface="TimesNewRomanPSMT"/>
            </a:endParaRPr>
          </a:p>
          <a:p>
            <a:pPr algn="l"/>
            <a:r>
              <a:rPr lang="en-US" sz="1800" b="0" i="0" u="none" strike="noStrike" baseline="0" dirty="0">
                <a:solidFill>
                  <a:srgbClr val="FF0000"/>
                </a:solidFill>
                <a:latin typeface="TimesNewRomanPSMT"/>
              </a:rPr>
              <a:t>Acetylation and methylation </a:t>
            </a:r>
            <a:r>
              <a:rPr lang="en-US" sz="1800" b="0" i="0" u="none" strike="noStrike" baseline="0" dirty="0">
                <a:latin typeface="TimesNewRomanPSMT"/>
              </a:rPr>
              <a:t>of lysine residues of histones modulate transcriptional activity of chromatin. Acetylation increases transcription (genes are switched on) and deacetylation represses transcription (genes are </a:t>
            </a:r>
            <a:r>
              <a:rPr lang="sr-Latn-RS" sz="1800" b="0" i="0" u="none" strike="noStrike" baseline="0" dirty="0">
                <a:latin typeface="TimesNewRomanPSMT"/>
              </a:rPr>
              <a:t>switched off )</a:t>
            </a:r>
            <a:endParaRPr lang="sr-Latn-R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928" y="143842"/>
            <a:ext cx="8777173" cy="1018033"/>
          </a:xfrm>
        </p:spPr>
        <p:txBody>
          <a:bodyPr/>
          <a:lstStyle/>
          <a:p>
            <a:pPr algn="ctr"/>
            <a:r>
              <a:rPr lang="sr-Latn-RS" dirty="0">
                <a:solidFill>
                  <a:schemeClr val="tx1"/>
                </a:solidFill>
              </a:rPr>
              <a:t>Nonpolar, Aliphatic R Groups</a:t>
            </a:r>
            <a:endParaRPr lang="sr-Latn-RS" dirty="0">
              <a:solidFill>
                <a:schemeClr val="tx1"/>
              </a:solidFill>
            </a:endParaRPr>
          </a:p>
        </p:txBody>
      </p:sp>
      <p:sp>
        <p:nvSpPr>
          <p:cNvPr id="6" name="TextBox 5"/>
          <p:cNvSpPr txBox="1"/>
          <p:nvPr/>
        </p:nvSpPr>
        <p:spPr>
          <a:xfrm>
            <a:off x="609598" y="1161875"/>
            <a:ext cx="8777173" cy="2308324"/>
          </a:xfrm>
          <a:prstGeom prst="rect">
            <a:avLst/>
          </a:prstGeom>
          <a:noFill/>
        </p:spPr>
        <p:txBody>
          <a:bodyPr wrap="square" rtlCol="0">
            <a:spAutoFit/>
          </a:bodyPr>
          <a:lstStyle/>
          <a:p>
            <a:pPr marL="285750" indent="-285750" algn="l">
              <a:buFont typeface="Arial" panose="020B0604020202020204" pitchFamily="34" charset="0"/>
              <a:buChar char="•"/>
            </a:pPr>
            <a:r>
              <a:rPr lang="en-US" sz="1800" b="0" i="0" u="none" strike="noStrike" baseline="0" dirty="0">
                <a:latin typeface="Century-Light"/>
              </a:rPr>
              <a:t>The R groups in this class of amino acids </a:t>
            </a:r>
            <a:r>
              <a:rPr lang="en-US" sz="1800" b="0" i="0" u="none" strike="noStrike" baseline="0" dirty="0">
                <a:solidFill>
                  <a:srgbClr val="FF0000"/>
                </a:solidFill>
                <a:latin typeface="Century-Light"/>
              </a:rPr>
              <a:t>are nonpolar and hydrophobic</a:t>
            </a:r>
            <a:endParaRPr lang="en-US" sz="1800" b="0" i="0" u="none" strike="noStrike" baseline="0" dirty="0">
              <a:solidFill>
                <a:srgbClr val="FF0000"/>
              </a:solidFill>
              <a:latin typeface="Century-Light"/>
            </a:endParaRPr>
          </a:p>
          <a:p>
            <a:pPr marL="285750" indent="-285750" algn="l">
              <a:buFont typeface="Arial" panose="020B0604020202020204" pitchFamily="34" charset="0"/>
              <a:buChar char="•"/>
            </a:pPr>
            <a:r>
              <a:rPr lang="sr-Latn-RS" sz="1800" b="0" i="0" u="none" strike="noStrike" baseline="0" dirty="0">
                <a:latin typeface="Century-Light"/>
              </a:rPr>
              <a:t>The side</a:t>
            </a:r>
            <a:r>
              <a:rPr lang="en-US" sz="1800" b="0" i="0" u="none" strike="noStrike" baseline="0" dirty="0">
                <a:latin typeface="Century-Light"/>
              </a:rPr>
              <a:t> chains of </a:t>
            </a:r>
            <a:r>
              <a:rPr lang="en-US" sz="1800" b="1" i="0" u="none" strike="noStrike" baseline="0" dirty="0">
                <a:solidFill>
                  <a:srgbClr val="FF0000"/>
                </a:solidFill>
                <a:latin typeface="Century-Bold"/>
              </a:rPr>
              <a:t>alanine, valine, leucine, </a:t>
            </a:r>
            <a:r>
              <a:rPr lang="en-US" sz="1800" b="0" i="0" u="none" strike="noStrike" baseline="0" dirty="0">
                <a:solidFill>
                  <a:srgbClr val="FF0000"/>
                </a:solidFill>
                <a:latin typeface="Century-Light"/>
              </a:rPr>
              <a:t>and </a:t>
            </a:r>
            <a:r>
              <a:rPr lang="en-US" sz="1800" b="1" i="0" u="none" strike="noStrike" baseline="0" dirty="0">
                <a:solidFill>
                  <a:srgbClr val="FF0000"/>
                </a:solidFill>
                <a:latin typeface="Century-Bold"/>
              </a:rPr>
              <a:t>isoleucine </a:t>
            </a:r>
            <a:r>
              <a:rPr lang="en-US" sz="1800" b="0" i="0" u="none" strike="noStrike" baseline="0" dirty="0">
                <a:latin typeface="Century-Light"/>
              </a:rPr>
              <a:t>tend to cluster together within proteins, stabilizing protein structure by means of </a:t>
            </a:r>
            <a:r>
              <a:rPr lang="en-US" sz="1800" b="0" i="0" u="none" strike="noStrike" baseline="0" dirty="0">
                <a:solidFill>
                  <a:srgbClr val="FF0000"/>
                </a:solidFill>
                <a:latin typeface="Century-Light"/>
              </a:rPr>
              <a:t>hydrophobic interactions</a:t>
            </a:r>
            <a:endParaRPr lang="en-US" sz="1800" b="0" i="0" u="none" strike="noStrike" baseline="0" dirty="0">
              <a:solidFill>
                <a:srgbClr val="FF0000"/>
              </a:solidFill>
              <a:latin typeface="Century-Light"/>
            </a:endParaRPr>
          </a:p>
          <a:p>
            <a:pPr marL="285750" indent="-285750" algn="l">
              <a:buFont typeface="Arial" panose="020B0604020202020204" pitchFamily="34" charset="0"/>
              <a:buChar char="•"/>
            </a:pPr>
            <a:r>
              <a:rPr lang="en-US" sz="1800" b="1" i="0" u="none" strike="noStrike" baseline="0" dirty="0">
                <a:solidFill>
                  <a:srgbClr val="FF0000"/>
                </a:solidFill>
                <a:latin typeface="Century-Bold"/>
              </a:rPr>
              <a:t>Glycine</a:t>
            </a:r>
            <a:r>
              <a:rPr lang="en-US" sz="1800" b="1" i="0" u="none" strike="noStrike" baseline="0" dirty="0">
                <a:latin typeface="Century-Bold"/>
              </a:rPr>
              <a:t> </a:t>
            </a:r>
            <a:r>
              <a:rPr lang="en-US" sz="1800" b="0" i="0" u="none" strike="noStrike" baseline="0" dirty="0">
                <a:latin typeface="Century-Light"/>
              </a:rPr>
              <a:t>has the simplest structure</a:t>
            </a:r>
            <a:endParaRPr lang="en-US" sz="1800" b="0" i="0" u="none" strike="noStrike" baseline="0" dirty="0">
              <a:latin typeface="Century-Light"/>
            </a:endParaRPr>
          </a:p>
          <a:p>
            <a:pPr marL="285750" indent="-285750" algn="l">
              <a:buFont typeface="Arial" panose="020B0604020202020204" pitchFamily="34" charset="0"/>
              <a:buChar char="•"/>
            </a:pPr>
            <a:r>
              <a:rPr lang="sr-Latn-RS" sz="1800" b="1" i="0" u="none" strike="noStrike" baseline="0" dirty="0">
                <a:solidFill>
                  <a:srgbClr val="FF0000"/>
                </a:solidFill>
                <a:latin typeface="Century-Bold"/>
              </a:rPr>
              <a:t>Methionine</a:t>
            </a:r>
            <a:r>
              <a:rPr lang="sr-Latn-RS" sz="1800" b="1" i="0" u="none" strike="noStrike" baseline="0" dirty="0">
                <a:latin typeface="Century-Bold"/>
              </a:rPr>
              <a:t>,</a:t>
            </a:r>
            <a:r>
              <a:rPr lang="en-US" sz="1800" b="1" i="0" u="none" strike="noStrike" baseline="0" dirty="0">
                <a:latin typeface="Century-Bold"/>
              </a:rPr>
              <a:t> </a:t>
            </a:r>
            <a:r>
              <a:rPr lang="en-US" sz="1800" b="0" i="0" u="none" strike="noStrike" baseline="0" dirty="0">
                <a:latin typeface="Century-Light"/>
              </a:rPr>
              <a:t>one of the two sulfur-containing amino acids, has a nonpolar</a:t>
            </a:r>
            <a:endParaRPr lang="en-US" sz="1800" b="0" i="0" u="none" strike="noStrike" baseline="0" dirty="0">
              <a:latin typeface="Century-Light"/>
            </a:endParaRPr>
          </a:p>
          <a:p>
            <a:pPr algn="l"/>
            <a:r>
              <a:rPr lang="en-US" sz="1800" b="0" i="0" u="none" strike="noStrike" baseline="0" dirty="0">
                <a:latin typeface="Century-Light"/>
              </a:rPr>
              <a:t>thioether group in its side chain </a:t>
            </a:r>
            <a:endParaRPr lang="en-US" sz="1800" b="0" i="0" u="none" strike="noStrike" baseline="0" dirty="0">
              <a:latin typeface="Century-Light"/>
            </a:endParaRPr>
          </a:p>
          <a:p>
            <a:pPr marL="285750" indent="-285750" algn="l">
              <a:buFont typeface="Arial" panose="020B0604020202020204" pitchFamily="34" charset="0"/>
              <a:buChar char="•"/>
            </a:pPr>
            <a:r>
              <a:rPr lang="sr-Latn-RS" sz="1800" b="1" i="0" u="none" strike="noStrike" baseline="0" dirty="0">
                <a:solidFill>
                  <a:srgbClr val="FF0000"/>
                </a:solidFill>
                <a:latin typeface="Century-Bold"/>
              </a:rPr>
              <a:t>Proline</a:t>
            </a:r>
            <a:r>
              <a:rPr lang="sr-Latn-RS" sz="1800" b="1" i="0" u="none" strike="noStrike" baseline="0" dirty="0">
                <a:latin typeface="Century-Bold"/>
              </a:rPr>
              <a:t> </a:t>
            </a:r>
            <a:r>
              <a:rPr lang="sr-Latn-RS" sz="1800" b="0" i="0" u="none" strike="noStrike" baseline="0" dirty="0">
                <a:latin typeface="Century-Light"/>
              </a:rPr>
              <a:t>has an</a:t>
            </a:r>
            <a:r>
              <a:rPr lang="en-US" sz="1800" b="0" i="0" u="none" strike="noStrike" baseline="0" dirty="0">
                <a:latin typeface="Century-Light"/>
              </a:rPr>
              <a:t> aliphatic side chain with a distinctive cyclic structure</a:t>
            </a:r>
            <a:endParaRPr lang="en-US" dirty="0">
              <a:latin typeface="Century-Light"/>
            </a:endParaRPr>
          </a:p>
        </p:txBody>
      </p:sp>
      <p:pic>
        <p:nvPicPr>
          <p:cNvPr id="10" name="Content Placeholder 9"/>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3503885" y="3952401"/>
            <a:ext cx="2916883" cy="2308325"/>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0709" y="170737"/>
            <a:ext cx="8777173" cy="1018033"/>
          </a:xfrm>
        </p:spPr>
        <p:txBody>
          <a:bodyPr/>
          <a:lstStyle/>
          <a:p>
            <a:pPr algn="ctr"/>
            <a:r>
              <a:rPr lang="sr-Latn-RS" dirty="0">
                <a:solidFill>
                  <a:schemeClr val="tx1"/>
                </a:solidFill>
              </a:rPr>
              <a:t>Aromatic R Groups</a:t>
            </a:r>
            <a:endParaRPr lang="sr-Latn-RS" dirty="0">
              <a:solidFill>
                <a:schemeClr val="tx1"/>
              </a:solidFill>
            </a:endParaRPr>
          </a:p>
        </p:txBody>
      </p:sp>
      <p:sp>
        <p:nvSpPr>
          <p:cNvPr id="3" name="Content Placeholder 2"/>
          <p:cNvSpPr>
            <a:spLocks noGrp="1"/>
          </p:cNvSpPr>
          <p:nvPr>
            <p:ph idx="1"/>
          </p:nvPr>
        </p:nvSpPr>
        <p:spPr>
          <a:xfrm>
            <a:off x="632795" y="1199591"/>
            <a:ext cx="8755087" cy="5138456"/>
          </a:xfrm>
        </p:spPr>
        <p:txBody>
          <a:bodyPr/>
          <a:lstStyle/>
          <a:p>
            <a:pPr algn="l"/>
            <a:r>
              <a:rPr lang="sr-Latn-RS" sz="1800" b="1" i="0" u="none" strike="noStrike" baseline="0" dirty="0">
                <a:solidFill>
                  <a:srgbClr val="FF0000"/>
                </a:solidFill>
                <a:latin typeface="Century-Bold"/>
              </a:rPr>
              <a:t>Phenylalanine, tyrosine, </a:t>
            </a:r>
            <a:r>
              <a:rPr lang="sr-Latn-RS" sz="1800" b="0" i="0" u="none" strike="noStrike" baseline="0" dirty="0">
                <a:solidFill>
                  <a:srgbClr val="FF0000"/>
                </a:solidFill>
                <a:latin typeface="Century-Light"/>
              </a:rPr>
              <a:t>and </a:t>
            </a:r>
            <a:r>
              <a:rPr lang="sr-Latn-RS" sz="1800" b="1" i="0" u="none" strike="noStrike" baseline="0" dirty="0">
                <a:solidFill>
                  <a:srgbClr val="FF0000"/>
                </a:solidFill>
                <a:latin typeface="Century-Bold"/>
              </a:rPr>
              <a:t>tryptophan</a:t>
            </a:r>
            <a:r>
              <a:rPr lang="sr-Latn-RS" sz="1800" b="1" i="0" u="none" strike="noStrike" baseline="0" dirty="0">
                <a:latin typeface="Century-Bold"/>
              </a:rPr>
              <a:t>,</a:t>
            </a:r>
            <a:r>
              <a:rPr lang="en-US" sz="1800" b="1" i="0" u="none" strike="noStrike" baseline="0" dirty="0">
                <a:latin typeface="Century-Bold"/>
              </a:rPr>
              <a:t> </a:t>
            </a:r>
            <a:r>
              <a:rPr lang="en-US" sz="1800" b="0" i="0" u="none" strike="noStrike" baseline="0" dirty="0">
                <a:latin typeface="Century-Light"/>
              </a:rPr>
              <a:t>with their aromatic side chains, are relatively </a:t>
            </a:r>
            <a:r>
              <a:rPr lang="sr-Latn-RS" sz="1800" b="0" i="0" u="none" strike="noStrike" baseline="0" dirty="0">
                <a:latin typeface="Century-Light"/>
              </a:rPr>
              <a:t>nonpolar (hydrophobic)</a:t>
            </a:r>
            <a:endParaRPr lang="en-US" sz="1800" b="0" i="0" u="none" strike="noStrike" baseline="0" dirty="0">
              <a:latin typeface="Century-Light"/>
            </a:endParaRPr>
          </a:p>
          <a:p>
            <a:pPr algn="l"/>
            <a:r>
              <a:rPr lang="en-US" sz="1800" b="0" i="0" u="none" strike="noStrike" baseline="0" dirty="0">
                <a:latin typeface="Century-Light"/>
              </a:rPr>
              <a:t>All can participate in </a:t>
            </a:r>
            <a:r>
              <a:rPr lang="en-US" sz="1800" b="0" i="0" u="none" strike="noStrike" baseline="0" dirty="0">
                <a:solidFill>
                  <a:srgbClr val="FF0000"/>
                </a:solidFill>
                <a:latin typeface="Century-Light"/>
              </a:rPr>
              <a:t>hydrophobic </a:t>
            </a:r>
            <a:r>
              <a:rPr lang="sr-Latn-RS" sz="1800" b="0" i="0" u="none" strike="noStrike" baseline="0" dirty="0">
                <a:solidFill>
                  <a:srgbClr val="FF0000"/>
                </a:solidFill>
                <a:latin typeface="Century-Light"/>
              </a:rPr>
              <a:t>interactions</a:t>
            </a:r>
            <a:endParaRPr lang="en-US" sz="1800" b="0" i="0" u="none" strike="noStrike" baseline="0" dirty="0">
              <a:solidFill>
                <a:srgbClr val="FF0000"/>
              </a:solidFill>
              <a:latin typeface="Century-Light"/>
            </a:endParaRPr>
          </a:p>
          <a:p>
            <a:pPr algn="l"/>
            <a:r>
              <a:rPr lang="en-US" sz="1800" b="0" i="0" u="none" strike="noStrike" baseline="0" dirty="0">
                <a:solidFill>
                  <a:srgbClr val="FF0000"/>
                </a:solidFill>
                <a:latin typeface="Century-Light"/>
              </a:rPr>
              <a:t>The hydroxyl group of tyrosine can form hydrogen bonds</a:t>
            </a:r>
            <a:r>
              <a:rPr lang="en-US" sz="1800" b="0" i="0" u="none" strike="noStrike" baseline="0" dirty="0">
                <a:latin typeface="Century-Light"/>
              </a:rPr>
              <a:t>, and it is an important functional </a:t>
            </a:r>
            <a:r>
              <a:rPr lang="sr-Latn-RS" sz="1800" b="0" i="0" u="none" strike="noStrike" baseline="0" dirty="0">
                <a:latin typeface="Century-Light"/>
              </a:rPr>
              <a:t>group in some enzymes</a:t>
            </a:r>
            <a:endParaRPr lang="en-US" sz="1800" b="0" i="0" u="none" strike="noStrike" baseline="0" dirty="0">
              <a:latin typeface="Century-Light"/>
            </a:endParaRPr>
          </a:p>
          <a:p>
            <a:pPr algn="l"/>
            <a:r>
              <a:rPr lang="sr-Latn-RS" sz="1800" b="0" i="0" u="none" strike="noStrike" baseline="0" dirty="0">
                <a:latin typeface="Century-Light"/>
              </a:rPr>
              <a:t>Tyrosine and tryptophan</a:t>
            </a:r>
            <a:r>
              <a:rPr lang="en-US" sz="1800" b="0" i="0" u="none" strike="noStrike" baseline="0" dirty="0">
                <a:latin typeface="Century-Light"/>
              </a:rPr>
              <a:t> are significantly more polar than phenylalanine, </a:t>
            </a:r>
            <a:r>
              <a:rPr lang="en-US" sz="1800" b="0" i="0" u="none" strike="noStrike" baseline="0" dirty="0">
                <a:solidFill>
                  <a:srgbClr val="FF0000"/>
                </a:solidFill>
                <a:latin typeface="Century-Light"/>
              </a:rPr>
              <a:t>because of the tyrosine hydroxyl group and the nitrogen of the </a:t>
            </a:r>
            <a:r>
              <a:rPr lang="sr-Latn-RS" sz="1800" b="0" i="0" u="none" strike="noStrike" baseline="0" dirty="0">
                <a:solidFill>
                  <a:srgbClr val="FF0000"/>
                </a:solidFill>
                <a:latin typeface="Century-Light"/>
              </a:rPr>
              <a:t>tryptophan indole ring</a:t>
            </a:r>
            <a:endParaRPr lang="en-US" sz="1800" b="0" i="0" u="none" strike="noStrike" baseline="0" dirty="0">
              <a:latin typeface="Century-Light"/>
            </a:endParaRPr>
          </a:p>
          <a:p>
            <a:pPr algn="l"/>
            <a:r>
              <a:rPr lang="en-US" sz="1800" dirty="0">
                <a:solidFill>
                  <a:srgbClr val="FF0000"/>
                </a:solidFill>
              </a:rPr>
              <a:t>Tryptophan and tyrosine, and to a much lesser extent phenylalanine, absorb ultraviolet light</a:t>
            </a:r>
            <a:r>
              <a:rPr lang="en-US" sz="1800" dirty="0"/>
              <a:t>, </a:t>
            </a:r>
            <a:r>
              <a:rPr lang="en-US" sz="1800" dirty="0">
                <a:latin typeface="Century-Light"/>
              </a:rPr>
              <a:t>t</a:t>
            </a:r>
            <a:r>
              <a:rPr lang="en-US" sz="1800" b="0" i="0" u="none" strike="noStrike" baseline="0" dirty="0">
                <a:latin typeface="Century-Light"/>
              </a:rPr>
              <a:t>his accounts for the characteristic strong absorbance of light by most proteins at a wavelength of </a:t>
            </a:r>
            <a:r>
              <a:rPr lang="sr-Latn-RS" sz="1800" b="0" i="0" u="none" strike="noStrike" baseline="0" dirty="0">
                <a:latin typeface="Century-Light"/>
              </a:rPr>
              <a:t>280 nm</a:t>
            </a:r>
            <a:endParaRPr lang="en-US" sz="1800" b="0" i="0" u="none" strike="noStrike" baseline="0" dirty="0">
              <a:latin typeface="Century-Light"/>
            </a:endParaRPr>
          </a:p>
          <a:p>
            <a:pPr algn="l"/>
            <a:endParaRPr lang="sr-Latn-RS" sz="1800" dirty="0"/>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3038048" y="4562892"/>
            <a:ext cx="3057952" cy="2124371"/>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8623" y="72125"/>
            <a:ext cx="8777173" cy="1018033"/>
          </a:xfrm>
        </p:spPr>
        <p:txBody>
          <a:bodyPr/>
          <a:lstStyle/>
          <a:p>
            <a:pPr algn="ctr"/>
            <a:r>
              <a:rPr lang="sr-Latn-RS" dirty="0">
                <a:solidFill>
                  <a:schemeClr val="tx1"/>
                </a:solidFill>
              </a:rPr>
              <a:t>Polar, Uncharged R Groups</a:t>
            </a:r>
            <a:endParaRPr lang="sr-Latn-RS" dirty="0">
              <a:solidFill>
                <a:schemeClr val="tx1"/>
              </a:solidFill>
            </a:endParaRPr>
          </a:p>
        </p:txBody>
      </p:sp>
      <p:sp>
        <p:nvSpPr>
          <p:cNvPr id="3" name="Content Placeholder 2"/>
          <p:cNvSpPr>
            <a:spLocks noGrp="1"/>
          </p:cNvSpPr>
          <p:nvPr>
            <p:ph idx="1"/>
          </p:nvPr>
        </p:nvSpPr>
        <p:spPr>
          <a:xfrm>
            <a:off x="610709" y="1090158"/>
            <a:ext cx="8755087" cy="5194101"/>
          </a:xfrm>
        </p:spPr>
        <p:txBody>
          <a:bodyPr/>
          <a:lstStyle/>
          <a:p>
            <a:pPr algn="l"/>
            <a:r>
              <a:rPr lang="en-US" sz="1800" b="0" i="0" u="none" strike="noStrike" baseline="0" dirty="0">
                <a:latin typeface="Century-Light"/>
              </a:rPr>
              <a:t>The R groups of these amino acids are more soluble in water, or more hydrophilic, than those of the nonpolar amino acids, because </a:t>
            </a:r>
            <a:r>
              <a:rPr lang="en-US" sz="1800" b="0" i="0" u="none" strike="noStrike" baseline="0" dirty="0">
                <a:solidFill>
                  <a:srgbClr val="FF0000"/>
                </a:solidFill>
                <a:latin typeface="Century-Light"/>
              </a:rPr>
              <a:t>they contain functional groups that form hydrogen bonds </a:t>
            </a:r>
            <a:r>
              <a:rPr lang="sr-Latn-RS" sz="1800" b="0" i="0" u="none" strike="noStrike" baseline="0" dirty="0">
                <a:solidFill>
                  <a:srgbClr val="FF0000"/>
                </a:solidFill>
                <a:latin typeface="Century-Light"/>
              </a:rPr>
              <a:t>with water</a:t>
            </a:r>
            <a:endParaRPr lang="en-US" sz="1800" b="0" i="0" u="none" strike="noStrike" baseline="0" dirty="0">
              <a:latin typeface="Century-Light"/>
            </a:endParaRPr>
          </a:p>
          <a:p>
            <a:pPr algn="l"/>
            <a:r>
              <a:rPr lang="en-US" sz="1800" b="0" i="0" u="none" strike="noStrike" baseline="0" dirty="0">
                <a:latin typeface="Century-Light"/>
              </a:rPr>
              <a:t>This class of amino acids includes </a:t>
            </a:r>
            <a:r>
              <a:rPr lang="en-US" sz="1800" b="1" i="0" u="none" strike="noStrike" baseline="0" dirty="0">
                <a:solidFill>
                  <a:srgbClr val="FF0000"/>
                </a:solidFill>
                <a:latin typeface="Century-Bold"/>
              </a:rPr>
              <a:t>serine, </a:t>
            </a:r>
            <a:r>
              <a:rPr lang="sr-Latn-RS" sz="1800" b="1" i="0" u="none" strike="noStrike" baseline="0" dirty="0">
                <a:solidFill>
                  <a:srgbClr val="FF0000"/>
                </a:solidFill>
                <a:latin typeface="Century-Bold"/>
              </a:rPr>
              <a:t>threonine, cysteine, asparagine, </a:t>
            </a:r>
            <a:r>
              <a:rPr lang="sr-Latn-RS" sz="1800" b="0" i="0" u="none" strike="noStrike" baseline="0" dirty="0">
                <a:solidFill>
                  <a:srgbClr val="FF0000"/>
                </a:solidFill>
                <a:latin typeface="Century-Light"/>
              </a:rPr>
              <a:t>and </a:t>
            </a:r>
            <a:r>
              <a:rPr lang="sr-Latn-RS" sz="1800" b="1" i="0" u="none" strike="noStrike" baseline="0" dirty="0">
                <a:solidFill>
                  <a:srgbClr val="FF0000"/>
                </a:solidFill>
                <a:latin typeface="Century-Bold"/>
              </a:rPr>
              <a:t>glutamine</a:t>
            </a:r>
            <a:endParaRPr lang="en-US" sz="1800" b="1" i="0" u="none" strike="noStrike" baseline="0" dirty="0">
              <a:solidFill>
                <a:srgbClr val="FF0000"/>
              </a:solidFill>
              <a:latin typeface="Century-Bold"/>
            </a:endParaRPr>
          </a:p>
          <a:p>
            <a:pPr algn="l"/>
            <a:r>
              <a:rPr lang="en-US" sz="1800" b="0" i="0" u="none" strike="noStrike" baseline="0" dirty="0">
                <a:latin typeface="Century-Light"/>
              </a:rPr>
              <a:t>The polarity of serine and threonine is contributed by their hydroxyl groups; that of cysteine by its sulfhydryl group; and that of asparagine and glutamine by their </a:t>
            </a:r>
            <a:r>
              <a:rPr lang="sr-Latn-RS" sz="1800" b="0" i="0" u="none" strike="noStrike" baseline="0" dirty="0">
                <a:latin typeface="Century-Light"/>
              </a:rPr>
              <a:t>amide groups</a:t>
            </a:r>
            <a:endParaRPr lang="sr-Latn-RS" dirty="0">
              <a:solidFill>
                <a:srgbClr val="FF0000"/>
              </a:solidFill>
            </a:endParaRPr>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961510" y="3687208"/>
            <a:ext cx="2934109" cy="286389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2330" y="327714"/>
            <a:ext cx="8777173" cy="1018033"/>
          </a:xfrm>
        </p:spPr>
        <p:txBody>
          <a:bodyPr>
            <a:normAutofit fontScale="90000"/>
          </a:bodyPr>
          <a:lstStyle/>
          <a:p>
            <a:r>
              <a:rPr lang="en-US" dirty="0">
                <a:solidFill>
                  <a:schemeClr val="tx1"/>
                </a:solidFill>
              </a:rPr>
              <a:t>Positively Charged (Basic) R Groups</a:t>
            </a:r>
            <a:endParaRPr lang="sr-Latn-RS" dirty="0">
              <a:solidFill>
                <a:schemeClr val="tx1"/>
              </a:solidFill>
            </a:endParaRPr>
          </a:p>
        </p:txBody>
      </p:sp>
      <p:sp>
        <p:nvSpPr>
          <p:cNvPr id="3" name="Content Placeholder 2"/>
          <p:cNvSpPr>
            <a:spLocks noGrp="1"/>
          </p:cNvSpPr>
          <p:nvPr>
            <p:ph idx="1"/>
          </p:nvPr>
        </p:nvSpPr>
        <p:spPr>
          <a:xfrm>
            <a:off x="610709" y="1345747"/>
            <a:ext cx="8755087" cy="4458817"/>
          </a:xfrm>
        </p:spPr>
        <p:txBody>
          <a:bodyPr/>
          <a:lstStyle/>
          <a:p>
            <a:pPr algn="l"/>
            <a:r>
              <a:rPr lang="sr-Latn-RS" sz="1800" b="0" i="0" u="none" strike="noStrike" baseline="0" dirty="0">
                <a:latin typeface="Century-Light"/>
              </a:rPr>
              <a:t>The most hydrophilic</a:t>
            </a:r>
            <a:r>
              <a:rPr lang="en-US" sz="1800" b="0" i="0" u="none" strike="noStrike" baseline="0" dirty="0">
                <a:latin typeface="Century-Light"/>
              </a:rPr>
              <a:t> R groups are those that </a:t>
            </a:r>
            <a:r>
              <a:rPr lang="en-US" sz="1800" b="0" i="0" u="none" strike="noStrike" baseline="0" dirty="0">
                <a:solidFill>
                  <a:srgbClr val="FF0000"/>
                </a:solidFill>
                <a:latin typeface="Century-Light"/>
              </a:rPr>
              <a:t>are either positively or negatively charged</a:t>
            </a:r>
            <a:endParaRPr lang="en-US" sz="1800" dirty="0">
              <a:solidFill>
                <a:srgbClr val="FF0000"/>
              </a:solidFill>
              <a:latin typeface="Century-Light"/>
            </a:endParaRPr>
          </a:p>
          <a:p>
            <a:pPr algn="l"/>
            <a:r>
              <a:rPr lang="en-US" sz="1800" b="1" dirty="0">
                <a:solidFill>
                  <a:srgbClr val="FF0000"/>
                </a:solidFill>
                <a:latin typeface="Century-Bold"/>
              </a:rPr>
              <a:t>L</a:t>
            </a:r>
            <a:r>
              <a:rPr lang="en-US" sz="1800" b="1" i="0" u="none" strike="noStrike" baseline="0" dirty="0">
                <a:solidFill>
                  <a:srgbClr val="FF0000"/>
                </a:solidFill>
                <a:latin typeface="Century-Bold"/>
              </a:rPr>
              <a:t>ysine</a:t>
            </a:r>
            <a:r>
              <a:rPr lang="en-US" sz="1800" b="1" i="0" u="none" strike="noStrike" baseline="0" dirty="0">
                <a:latin typeface="Century-Bold"/>
              </a:rPr>
              <a:t>, </a:t>
            </a:r>
            <a:r>
              <a:rPr lang="en-US" sz="1800" b="0" i="0" u="none" strike="noStrike" baseline="0" dirty="0">
                <a:latin typeface="Century-Light"/>
              </a:rPr>
              <a:t>has a second primary amino group at the </a:t>
            </a:r>
            <a:r>
              <a:rPr lang="en-US" sz="1800" b="0" i="1" u="none" strike="noStrike" baseline="0" dirty="0">
                <a:latin typeface="MathematicalPi-One-Italic"/>
              </a:rPr>
              <a:t> </a:t>
            </a:r>
            <a:r>
              <a:rPr lang="en-US" sz="1800" b="0" i="0" u="none" strike="noStrike" baseline="0" dirty="0">
                <a:latin typeface="Century-Light"/>
              </a:rPr>
              <a:t>position on its aliphatic chain</a:t>
            </a:r>
            <a:endParaRPr lang="en-US" sz="1800" b="0" i="0" u="none" strike="noStrike" baseline="0" dirty="0">
              <a:latin typeface="Century-Light"/>
            </a:endParaRPr>
          </a:p>
          <a:p>
            <a:pPr algn="l"/>
            <a:r>
              <a:rPr lang="en-US" sz="1800" b="1" dirty="0">
                <a:solidFill>
                  <a:srgbClr val="FF0000"/>
                </a:solidFill>
                <a:latin typeface="Century-Bold"/>
              </a:rPr>
              <a:t>A</a:t>
            </a:r>
            <a:r>
              <a:rPr lang="en-US" sz="1800" b="1" i="0" u="none" strike="noStrike" baseline="0" dirty="0">
                <a:solidFill>
                  <a:srgbClr val="FF0000"/>
                </a:solidFill>
                <a:latin typeface="Century-Bold"/>
              </a:rPr>
              <a:t>rginine</a:t>
            </a:r>
            <a:r>
              <a:rPr lang="en-US" sz="1800" b="1" i="0" u="none" strike="noStrike" baseline="0" dirty="0">
                <a:latin typeface="Century-Bold"/>
              </a:rPr>
              <a:t>, </a:t>
            </a:r>
            <a:r>
              <a:rPr lang="en-US" sz="1800" b="0" i="0" u="none" strike="noStrike" baseline="0" dirty="0">
                <a:latin typeface="Century-Light"/>
              </a:rPr>
              <a:t>has a positively charged guanidino group</a:t>
            </a:r>
            <a:endParaRPr lang="en-US" sz="1800" b="0" i="0" u="none" strike="noStrike" baseline="0" dirty="0">
              <a:latin typeface="Century-Light"/>
            </a:endParaRPr>
          </a:p>
          <a:p>
            <a:pPr algn="l"/>
            <a:r>
              <a:rPr lang="en-US" sz="1800" b="1" dirty="0">
                <a:solidFill>
                  <a:srgbClr val="FF0000"/>
                </a:solidFill>
                <a:latin typeface="Century-Bold"/>
              </a:rPr>
              <a:t>H</a:t>
            </a:r>
            <a:r>
              <a:rPr lang="en-US" sz="1800" b="1" i="0" u="none" strike="noStrike" baseline="0" dirty="0">
                <a:solidFill>
                  <a:srgbClr val="FF0000"/>
                </a:solidFill>
                <a:latin typeface="Century-Bold"/>
              </a:rPr>
              <a:t>istidine</a:t>
            </a:r>
            <a:r>
              <a:rPr lang="en-US" sz="1800" b="1" i="0" u="none" strike="noStrike" baseline="0" dirty="0">
                <a:latin typeface="Century-Bold"/>
              </a:rPr>
              <a:t>, </a:t>
            </a:r>
            <a:r>
              <a:rPr lang="sr-Latn-RS" sz="1800" b="0" i="0" u="none" strike="noStrike" baseline="0" dirty="0">
                <a:latin typeface="Century-Light"/>
              </a:rPr>
              <a:t>has an imidazole group</a:t>
            </a:r>
            <a:endParaRPr lang="en-US" sz="1800" b="0" i="0" u="none" strike="noStrike" baseline="0" dirty="0">
              <a:latin typeface="Century-Light"/>
            </a:endParaRPr>
          </a:p>
          <a:p>
            <a:pPr algn="l"/>
            <a:endParaRPr lang="sr-Latn-RS" dirty="0"/>
          </a:p>
        </p:txBody>
      </p:sp>
      <p:pic>
        <p:nvPicPr>
          <p:cNvPr id="5" name="Picture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826204" y="3429000"/>
            <a:ext cx="3625396" cy="2924217"/>
          </a:xfrm>
          <a:prstGeom prst="rect">
            <a:avLst/>
          </a:prstGeom>
        </p:spPr>
      </p:pic>
    </p:spTree>
  </p:cSld>
  <p:clrMapOvr>
    <a:masterClrMapping/>
  </p:clrMapOvr>
</p:sld>
</file>

<file path=ppt/theme/theme1.xml><?xml version="1.0" encoding="utf-8"?>
<a:theme xmlns:a="http://schemas.openxmlformats.org/drawingml/2006/main" name="161716-doctor-template-16x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161716-doctor-template-16x9</Template>
  <TotalTime>0</TotalTime>
  <Words>31345</Words>
  <Application>WPS Presentation</Application>
  <PresentationFormat>Widescreen</PresentationFormat>
  <Paragraphs>425</Paragraphs>
  <Slides>53</Slides>
  <Notes>0</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53</vt:i4>
      </vt:variant>
    </vt:vector>
  </HeadingPairs>
  <TitlesOfParts>
    <vt:vector size="74" baseType="lpstr">
      <vt:lpstr>Arial</vt:lpstr>
      <vt:lpstr>SimSun</vt:lpstr>
      <vt:lpstr>Wingdings</vt:lpstr>
      <vt:lpstr>Calibri</vt:lpstr>
      <vt:lpstr>Times New Roman</vt:lpstr>
      <vt:lpstr>FranklinGothic-BookCndItal</vt:lpstr>
      <vt:lpstr>Segoe Print</vt:lpstr>
      <vt:lpstr>FranklinGothic-BookCnd</vt:lpstr>
      <vt:lpstr>FranklinGothic-MedCnd</vt:lpstr>
      <vt:lpstr>Century-Light</vt:lpstr>
      <vt:lpstr>Century-Bold</vt:lpstr>
      <vt:lpstr>MathematicalPi-One-Italic</vt:lpstr>
      <vt:lpstr>Microsoft YaHei</vt:lpstr>
      <vt:lpstr>Arial Unicode MS</vt:lpstr>
      <vt:lpstr>MathematicalPi-One</vt:lpstr>
      <vt:lpstr>Century-LightItalic</vt:lpstr>
      <vt:lpstr>FranklinGothic-MedCndItal</vt:lpstr>
      <vt:lpstr>Century-BoldItalic</vt:lpstr>
      <vt:lpstr>TimesNewRomanPSMT</vt:lpstr>
      <vt:lpstr>TimesNewRomanPS-BoldMT</vt:lpstr>
      <vt:lpstr>161716-doctor-template-16x9</vt:lpstr>
      <vt:lpstr>AMINO ACIDS AND PROTEIN METABOLISM </vt:lpstr>
      <vt:lpstr>AMINO ACIDS AND PROTEIN METABOLISM </vt:lpstr>
      <vt:lpstr>Amino Acids</vt:lpstr>
      <vt:lpstr>The Amino Acid Residues in Proteins Are L Stereoisomers</vt:lpstr>
      <vt:lpstr>Amino Acids Can Be Classified by R Group</vt:lpstr>
      <vt:lpstr>Nonpolar, Aliphatic R Groups</vt:lpstr>
      <vt:lpstr>Aromatic R Groups</vt:lpstr>
      <vt:lpstr>Polar, Uncharged R Groups</vt:lpstr>
      <vt:lpstr>Positively Charged (Basic) R Groups</vt:lpstr>
      <vt:lpstr>Negatively Charged (Acidic) R Groups</vt:lpstr>
      <vt:lpstr>Uncommon Amino Acids Also Have Important Functions</vt:lpstr>
      <vt:lpstr>Peptides and Proteins</vt:lpstr>
      <vt:lpstr>Some Proteins Contain Chemical Groups Other Than Amino Acids</vt:lpstr>
      <vt:lpstr>There Are Several Levels of Protein Structure</vt:lpstr>
      <vt:lpstr>SUMMARY</vt:lpstr>
      <vt:lpstr>AMINO ACID OXIDATION AND THE PRODUCTION OF UREA</vt:lpstr>
      <vt:lpstr>PowerPoint 演示文稿</vt:lpstr>
      <vt:lpstr>Metabolic Fates of Amino Groups</vt:lpstr>
      <vt:lpstr>Metabolic Fates of Amino Groups</vt:lpstr>
      <vt:lpstr>Metabolic Fates of Amino Groups</vt:lpstr>
      <vt:lpstr>Dietary Protein Is Enzymatically Degraded to Amino Acids</vt:lpstr>
      <vt:lpstr>Dietary Protein Is Enzymatically Degraded to Amino Acids</vt:lpstr>
      <vt:lpstr>Dietary Protein Is Enzymatically Degraded to Amino Acids</vt:lpstr>
      <vt:lpstr>Acute pancreatitis</vt:lpstr>
      <vt:lpstr>Pyridoxal Phosphate Participates in the Transfer of α-Amino Groups to α-Ketoglutarate</vt:lpstr>
      <vt:lpstr>Pyridoxal Phosphate Participates in the Transfer of α-Amino Groups to α-Ketoglutarate</vt:lpstr>
      <vt:lpstr>Glutamate Releases Its Amino Group as Ammonia in the Liver</vt:lpstr>
      <vt:lpstr>Glutamate Releases Its Amino Group as Ammonia in the Liver</vt:lpstr>
      <vt:lpstr>Glutamine Transports Ammonia in the Bloodstream</vt:lpstr>
      <vt:lpstr>Glutamine Transports Ammonia in the Bloodstream</vt:lpstr>
      <vt:lpstr>Metabolic acidosis</vt:lpstr>
      <vt:lpstr>Alanine Transports Ammonia from Skeletal Muscles to the Liver</vt:lpstr>
      <vt:lpstr>SUMMARY</vt:lpstr>
      <vt:lpstr>Nitrogen Excretion and the Urea Cycle</vt:lpstr>
      <vt:lpstr>Nitrogen Excretion and the Urea Cycle</vt:lpstr>
      <vt:lpstr>Urea Cycle</vt:lpstr>
      <vt:lpstr>Urea Cycle</vt:lpstr>
      <vt:lpstr>Urea Cycle</vt:lpstr>
      <vt:lpstr>Urea Cycle</vt:lpstr>
      <vt:lpstr>Urea Cycle</vt:lpstr>
      <vt:lpstr>Urea Cycle</vt:lpstr>
      <vt:lpstr>The Citric Acid and Urea Cycles Can Be Linked</vt:lpstr>
      <vt:lpstr>The Citric Acid and Urea Cycles Can Be Linked</vt:lpstr>
      <vt:lpstr>The Activity of the Urea Cycle Is Regulated at Two Levels</vt:lpstr>
      <vt:lpstr>The Activity of the Urea Cycle Is Regulated at Two Levels</vt:lpstr>
      <vt:lpstr>Pathways of Amino Acid Degradation</vt:lpstr>
      <vt:lpstr>PROTEIN BIOSYNTHESIS</vt:lpstr>
      <vt:lpstr>TRANSLATION PROCESS</vt:lpstr>
      <vt:lpstr>TRANSLATION PROCESS (Activation of Amino Acid)</vt:lpstr>
      <vt:lpstr>Initiation of Protein Synthesis</vt:lpstr>
      <vt:lpstr>Elongation Process of Translation</vt:lpstr>
      <vt:lpstr>Termination Process of Translation</vt:lpstr>
      <vt:lpstr>Post-translational Processing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AMINO ACIDS AND PROTEIN METABOLISM </dc:title>
  <dc:creator>Petar Canovic</dc:creator>
  <cp:lastModifiedBy>Boki</cp:lastModifiedBy>
  <cp:revision>60</cp:revision>
  <dcterms:created xsi:type="dcterms:W3CDTF">2023-09-03T10:34:00Z</dcterms:created>
  <dcterms:modified xsi:type="dcterms:W3CDTF">2023-09-10T06:28:10Z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72F5439BFB644635AA6EFF3DCF1FDFAE</vt:lpwstr>
  </property>
  <property fmtid="{D5CDD505-2E9C-101B-9397-08002B2CF9AE}" pid="3" name="KSOProductBuildVer">
    <vt:lpwstr>1033-11.2.0.11537</vt:lpwstr>
  </property>
</Properties>
</file>